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4097" r:id="rId3"/>
  </p:sldMasterIdLst>
  <p:notesMasterIdLst>
    <p:notesMasterId r:id="rId24"/>
  </p:notesMasterIdLst>
  <p:sldIdLst>
    <p:sldId id="326" r:id="rId4"/>
    <p:sldId id="348" r:id="rId5"/>
    <p:sldId id="344" r:id="rId6"/>
    <p:sldId id="330" r:id="rId7"/>
    <p:sldId id="342" r:id="rId8"/>
    <p:sldId id="325" r:id="rId9"/>
    <p:sldId id="296" r:id="rId10"/>
    <p:sldId id="345" r:id="rId11"/>
    <p:sldId id="333" r:id="rId12"/>
    <p:sldId id="350" r:id="rId13"/>
    <p:sldId id="341" r:id="rId14"/>
    <p:sldId id="343" r:id="rId15"/>
    <p:sldId id="346" r:id="rId16"/>
    <p:sldId id="257" r:id="rId17"/>
    <p:sldId id="337" r:id="rId18"/>
    <p:sldId id="338" r:id="rId19"/>
    <p:sldId id="320" r:id="rId20"/>
    <p:sldId id="347" r:id="rId21"/>
    <p:sldId id="349" r:id="rId22"/>
    <p:sldId id="289" r:id="rId23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315814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8" autoAdjust="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332B66-C16C-4C9F-88C8-515527C934C1}" type="datetimeFigureOut">
              <a:rPr lang="it-IT"/>
              <a:pPr>
                <a:defRPr/>
              </a:pPr>
              <a:t>05/01/2023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6C786C-C854-4E28-9CDE-4D762C9303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6238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BA6A64-658E-4321-B640-894175936954}" type="slidenum">
              <a:rPr lang="it-IT" altLang="it-IT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26136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32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431B12-83A0-44AA-AB02-335DBB9542DE}" type="slidenum">
              <a:rPr lang="it-IT" altLang="it-IT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6</a:t>
            </a:fld>
            <a:endParaRPr lang="it-IT" altLang="it-IT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3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45088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6C786C-C854-4E28-9CDE-4D762C930319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811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652074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716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8349FC-4F62-4160-828B-BBE6E4A9EDB2}" type="slidenum">
              <a:rPr lang="it-IT" altLang="it-IT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17</a:t>
            </a:fld>
            <a:endParaRPr lang="it-IT" altLang="it-IT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89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75780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138BA96-9F0C-47F4-8E79-50E626191F7D}" type="slidenum">
              <a:rPr lang="it-IT" altLang="it-IT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18</a:t>
            </a:fld>
            <a:endParaRPr lang="it-IT" altLang="it-IT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45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7782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8393F77-FA2A-4E67-A4BE-951BD0F06095}" type="slidenum">
              <a:rPr lang="it-IT" altLang="it-IT"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19</a:t>
            </a:fld>
            <a:endParaRPr lang="it-IT" altLang="it-IT" sz="1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0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406400" y="328613"/>
            <a:ext cx="113776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F6E350E2-2DDF-449F-BE65-3123BA6081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6160322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236DA3E2-FC82-4AFC-B288-731949F855B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1110724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95309385-24FC-49F5-8464-0999D39AC6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8865003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466E7DF0-E402-4BED-A717-494EAD016F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6441389"/>
      </p:ext>
    </p:extLst>
  </p:cSld>
  <p:clrMapOvr>
    <a:masterClrMapping/>
  </p:clrMapOvr>
  <p:transition spd="slow" advTm="33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olo, testo e clip multimed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risorsa multimediale 3"/>
          <p:cNvSpPr>
            <a:spLocks noGrp="1"/>
          </p:cNvSpPr>
          <p:nvPr>
            <p:ph type="media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4D34BC4A-0ABA-43A8-BA95-D03521F3F6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7076115"/>
      </p:ext>
    </p:extLst>
  </p:cSld>
  <p:clrMapOvr>
    <a:masterClrMapping/>
  </p:clrMapOvr>
  <p:transition spd="slow" advTm="33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79735270-4D67-425D-B8B1-5637D30A65D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2067432"/>
      </p:ext>
    </p:extLst>
  </p:cSld>
  <p:clrMapOvr>
    <a:masterClrMapping/>
  </p:clrMapOvr>
  <p:transition spd="slow" advTm="33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30537A1B-9A29-4C43-8865-D48E90E1E0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92507791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C53B73B9-A1E1-4912-AAE1-1D21BDEEC7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4769377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363EEBF-C0F1-418B-8809-557BCEDFC8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322627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E4D33B9A-7056-4FC3-8C9C-8817DE2601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3094068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74703BD-08A1-468E-93DA-4CAB4F06E9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1368634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763213BD-4937-4F15-A518-5A481D9C65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2430943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A2DDDE57-99D1-46C4-888E-8D6DD2291B0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84833817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6B7F075-F6BB-4281-8051-FD29649688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8557336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094249EB-FAF5-4091-85A5-3309D86E26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0989171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E09971CB-FA28-4D10-9444-5A963F5921B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1438577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97EC1F3-37F3-4AC1-8049-9394EAE8CB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7143011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0165E4E-462C-4179-84A0-E06CA443CEA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6688405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918D833D-6718-4A0A-98CA-B1C1EB2C5C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143976"/>
      </p:ext>
    </p:extLst>
  </p:cSld>
  <p:clrMapOvr>
    <a:masterClrMapping/>
  </p:clrMapOvr>
  <p:transition spd="slow" advTm="33000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000BAEB8-0EA7-4466-A0BD-2FF65138C3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3307191"/>
      </p:ext>
    </p:extLst>
  </p:cSld>
  <p:clrMapOvr>
    <a:masterClrMapping/>
  </p:clrMapOvr>
  <p:transition spd="slow" advTm="33000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4DA38EC-3B48-48C6-8DF8-7C3BF8DD8F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4545003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79AC44E-89D1-4144-BDA8-FE6D898E6B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721522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406400" y="328613"/>
            <a:ext cx="113776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A89A11AE-6530-491A-A086-218B7B2357B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927283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8191237F-E6D5-4F1A-B735-A2CEA0BF6EB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475942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3F52DD59-ABF1-458F-AB48-55C3593B37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8602785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54D8A81B-3FC3-48B7-9F6A-D3838D30D28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3112930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68501ACF-BC28-446D-91B2-4852F9857A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686158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A7D3AC26-794F-42E2-9E90-3D7D22A9838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2001678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AFEEF28-6FD4-4182-A3C6-F53FC4E6680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8704321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B57C457C-76F8-4442-8EC2-408D957199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5845784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77693D33-93A8-44C0-8644-A03B4E37AC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1306886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7ACA2D33-6BDE-420D-BFFE-6B045FFB8BE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7463294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11C63B0A-4244-4BB7-827B-D47C79A858E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30730974"/>
      </p:ext>
    </p:extLst>
  </p:cSld>
  <p:clrMapOvr>
    <a:masterClrMapping/>
  </p:clrMapOvr>
  <p:transition spd="slow" advTm="3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820828CF-BF2A-438B-912C-F9FC6E57C82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7980237"/>
      </p:ext>
    </p:extLst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C974841-D91D-432C-9C09-D26E08ED01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8388920"/>
      </p:ext>
    </p:extLst>
  </p:cSld>
  <p:clrMapOvr>
    <a:masterClrMapping/>
  </p:clrMapOvr>
  <p:transition spd="slow" advTm="3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BF9B1066-A005-4153-93F1-E930C3C325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9797193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48CC1CDC-8C50-40AA-B9F8-49B3C489377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7937852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406400" y="328613"/>
            <a:ext cx="113776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958B9530-7E55-434C-8D63-9B71AB6AD8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1751315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7ECD4053-ED76-4A76-877F-12CB7D9D9BE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7120129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406400" y="328613"/>
            <a:ext cx="113776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Rettangolo con singolo angolo arrotondato 5"/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>
              <a:defRPr/>
            </a:pPr>
            <a:fld id="{53CC21BE-7C13-45A9-A551-D612A58DE1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9238977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406400" y="328613"/>
            <a:ext cx="113776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671513" y="4986338"/>
            <a:ext cx="10910887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31" name="Segnaposto testo 3"/>
          <p:cNvSpPr>
            <a:spLocks noGrp="1"/>
          </p:cNvSpPr>
          <p:nvPr>
            <p:ph type="body" idx="1"/>
          </p:nvPr>
        </p:nvSpPr>
        <p:spPr bwMode="auto">
          <a:xfrm>
            <a:off x="671513" y="530225"/>
            <a:ext cx="10910887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5035550" y="6111875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rgbClr val="CAF278">
                    <a:shade val="50000"/>
                  </a:srgbClr>
                </a:solidFill>
                <a:latin typeface="Times New Roman" panose="02020603050405020304" pitchFamily="18" charset="0"/>
                <a:cs typeface="+mn-cs"/>
              </a:defRPr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8083550" y="6111875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rgbClr val="CAF278">
                    <a:shade val="50000"/>
                  </a:srgbClr>
                </a:solidFill>
                <a:latin typeface="Times New Roman" panose="02020603050405020304" pitchFamily="18" charset="0"/>
                <a:cs typeface="+mn-cs"/>
              </a:defRPr>
            </a:lvl1pPr>
            <a:extLst/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11131550" y="6111875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4B25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B1FAD6-7BCC-4173-BD4D-9AD683A87B0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09" r:id="rId12"/>
    <p:sldLayoutId id="2147484310" r:id="rId13"/>
    <p:sldLayoutId id="2147484311" r:id="rId14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2363" y="4371975"/>
            <a:ext cx="868203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731838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0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0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E096C0-7F3D-42B2-84B4-F831461ED62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2363" y="4371975"/>
            <a:ext cx="868203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731838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0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0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19A091-0504-4F28-B9E3-0C5E5E3753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  <p:sldLayoutId id="2147484329" r:id="rId5"/>
    <p:sldLayoutId id="2147484330" r:id="rId6"/>
    <p:sldLayoutId id="2147484331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37" r:id="rId13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emf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11" Type="http://schemas.openxmlformats.org/officeDocument/2006/relationships/image" Target="../media/image14.emf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asella di testo 2"/>
          <p:cNvSpPr txBox="1">
            <a:spLocks noChangeArrowheads="1"/>
          </p:cNvSpPr>
          <p:nvPr/>
        </p:nvSpPr>
        <p:spPr bwMode="auto">
          <a:xfrm>
            <a:off x="9118600" y="5127625"/>
            <a:ext cx="2282493" cy="584775"/>
          </a:xfrm>
          <a:prstGeom prst="rect">
            <a:avLst/>
          </a:prstGeom>
          <a:solidFill>
            <a:srgbClr val="FFFFFF"/>
          </a:solidFill>
          <a:ln w="63500" cmpd="thickThin" algn="ctr">
            <a:solidFill>
              <a:srgbClr val="4BACC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600" i="1" dirty="0">
                <a:solidFill>
                  <a:srgbClr val="1F497D"/>
                </a:solidFill>
                <a:latin typeface="Monotype Corsiva" panose="03010101010201010101" pitchFamily="66" charset="0"/>
              </a:rPr>
              <a:t>Dirigente Scolastico</a:t>
            </a:r>
          </a:p>
          <a:p>
            <a:pPr algn="ctr" eaLnBrk="1" hangingPunct="1"/>
            <a:r>
              <a:rPr lang="it-IT" altLang="it-IT" sz="1600" i="1" dirty="0">
                <a:solidFill>
                  <a:srgbClr val="1F497D"/>
                </a:solidFill>
                <a:latin typeface="Monotype Corsiva" panose="03010101010201010101" pitchFamily="66" charset="0"/>
              </a:rPr>
              <a:t>Dott.ssa Anna Signoriello</a:t>
            </a:r>
            <a:endParaRPr lang="it-IT" altLang="it-IT" sz="1600" dirty="0"/>
          </a:p>
        </p:txBody>
      </p:sp>
      <p:pic>
        <p:nvPicPr>
          <p:cNvPr id="46084" name="Immagine 6" descr="Descrizione: ICApice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9" y="1339056"/>
            <a:ext cx="5732463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866030" y="1044575"/>
            <a:ext cx="62525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defRPr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Vivaldi" panose="03020602050506090804" pitchFamily="66" charset="0"/>
              </a:rPr>
              <a:t>Ministero dell'Istruzione e del Merito</a:t>
            </a:r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  <a:latin typeface="Vivaldi" panose="030206020505060908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05000" y="2247900"/>
            <a:ext cx="8208963" cy="7225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it-IT" sz="1200" i="1" kern="1600" dirty="0">
                <a:solidFill>
                  <a:srgbClr val="333333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Piazza della Sapienza -82021 Apice (BN) –</a:t>
            </a:r>
            <a:r>
              <a:rPr lang="it-IT" sz="1200" i="1" kern="1600" dirty="0" err="1">
                <a:solidFill>
                  <a:srgbClr val="333333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Tel</a:t>
            </a:r>
            <a:r>
              <a:rPr lang="it-IT" sz="1200" i="1" kern="1600" dirty="0">
                <a:solidFill>
                  <a:srgbClr val="333333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-fax; 0824-922063- C.M. - BNIC81700B</a:t>
            </a:r>
            <a:br>
              <a:rPr lang="it-IT" sz="1200" i="1" kern="1600" dirty="0">
                <a:solidFill>
                  <a:srgbClr val="333333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200" i="1" kern="1600" dirty="0">
                <a:solidFill>
                  <a:srgbClr val="333333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C.F. 92028910625 - Con sede staccata comune di Paduli ((BN)</a:t>
            </a:r>
            <a:br>
              <a:rPr lang="it-IT" sz="1200" i="1" kern="1600" dirty="0">
                <a:solidFill>
                  <a:srgbClr val="333333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200" i="1" kern="1600" dirty="0">
                <a:solidFill>
                  <a:srgbClr val="333333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mail: bnic81700b@istruzione.it Pec:bnic81700b@pec.istruzione.it Web - https://www.icapice.edu.it</a:t>
            </a:r>
            <a:endParaRPr lang="it-IT" sz="1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8" name="Rectangle 6"/>
          <p:cNvSpPr>
            <a:spLocks noChangeArrowheads="1"/>
          </p:cNvSpPr>
          <p:nvPr/>
        </p:nvSpPr>
        <p:spPr bwMode="auto">
          <a:xfrm>
            <a:off x="2454275" y="4927600"/>
            <a:ext cx="64881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b="1">
                <a:solidFill>
                  <a:srgbClr val="0000FF"/>
                </a:solidFill>
              </a:rPr>
              <a:t>Scuola secondaria di I grado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618" y="3398837"/>
            <a:ext cx="3781425" cy="120967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0431" y="154817"/>
            <a:ext cx="9508972" cy="1373732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 dirty="0">
                <a:gradFill>
                  <a:gsLst>
                    <a:gs pos="0">
                      <a:schemeClr val="tx1"/>
                    </a:gs>
                    <a:gs pos="32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COSA C'È DA SAPERE </a:t>
            </a:r>
            <a:r>
              <a:rPr lang="it-IT" sz="4000" dirty="0" smtClean="0">
                <a:gradFill>
                  <a:gsLst>
                    <a:gs pos="0">
                      <a:schemeClr val="tx1"/>
                    </a:gs>
                    <a:gs pos="32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/>
                  </a:outerShdw>
                </a:effectLst>
              </a:rPr>
              <a:t>SULL'INDIRIZZO MUSICALE</a:t>
            </a:r>
            <a:endParaRPr lang="it-IT" sz="4000" dirty="0">
              <a:gradFill>
                <a:gsLst>
                  <a:gs pos="0">
                    <a:schemeClr val="tx1"/>
                  </a:gs>
                  <a:gs pos="32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000000"/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438150" y="1727807"/>
            <a:ext cx="11296650" cy="4072918"/>
          </a:xfrm>
        </p:spPr>
        <p:txBody>
          <a:bodyPr/>
          <a:lstStyle/>
          <a:p>
            <a:pPr marL="447675" indent="-403225">
              <a:buNone/>
            </a:pPr>
            <a:r>
              <a:rPr lang="it-IT" dirty="0"/>
              <a:t>1. La frequenza </a:t>
            </a:r>
            <a:r>
              <a:rPr lang="it-IT" dirty="0" smtClean="0"/>
              <a:t>ai percorsi ad indirizzo musicale è </a:t>
            </a:r>
            <a:r>
              <a:rPr lang="it-IT" dirty="0" smtClean="0"/>
              <a:t>o</a:t>
            </a:r>
            <a:r>
              <a:rPr lang="it-IT" dirty="0" smtClean="0"/>
              <a:t>bbligatoria e concorre alla determinazione </a:t>
            </a:r>
            <a:r>
              <a:rPr lang="it-IT" dirty="0"/>
              <a:t>della validità dell’anno </a:t>
            </a:r>
            <a:r>
              <a:rPr lang="it-IT" dirty="0" smtClean="0"/>
              <a:t>scolastico.</a:t>
            </a:r>
            <a:endParaRPr lang="it-IT" dirty="0" smtClean="0"/>
          </a:p>
          <a:p>
            <a:pPr marL="46037" indent="0">
              <a:buNone/>
            </a:pPr>
            <a:r>
              <a:rPr lang="it-IT" dirty="0" smtClean="0"/>
              <a:t>2 . </a:t>
            </a:r>
            <a:r>
              <a:rPr lang="it-IT" dirty="0"/>
              <a:t>Le attività prevedono: </a:t>
            </a:r>
            <a:endParaRPr lang="it-IT" dirty="0" smtClean="0"/>
          </a:p>
          <a:p>
            <a:pPr marL="46037" indent="0">
              <a:buNone/>
            </a:pPr>
            <a:r>
              <a:rPr lang="it-IT" dirty="0" smtClean="0"/>
              <a:t>    a</a:t>
            </a:r>
            <a:r>
              <a:rPr lang="it-IT" dirty="0"/>
              <a:t>. Lezione strumentale in modalità di insegnamento individuale e collettiva; </a:t>
            </a:r>
            <a:endParaRPr lang="it-IT" dirty="0" smtClean="0"/>
          </a:p>
          <a:p>
            <a:pPr marL="46037" indent="0">
              <a:buNone/>
            </a:pPr>
            <a:r>
              <a:rPr lang="it-IT" dirty="0" smtClean="0"/>
              <a:t>    b. </a:t>
            </a:r>
            <a:r>
              <a:rPr lang="it-IT" dirty="0"/>
              <a:t>Musica d'insieme. </a:t>
            </a:r>
            <a:endParaRPr lang="it-IT" dirty="0" smtClean="0"/>
          </a:p>
          <a:p>
            <a:pPr marL="361950" indent="-317500">
              <a:buNone/>
            </a:pPr>
            <a:r>
              <a:rPr lang="it-IT" dirty="0" smtClean="0"/>
              <a:t>3. L’attivazione </a:t>
            </a:r>
            <a:r>
              <a:rPr lang="it-IT" dirty="0"/>
              <a:t>dei seguenti corsi è subordinata all’autorizzazione delle risorse di organico assegnate </a:t>
            </a:r>
            <a:r>
              <a:rPr lang="it-IT" dirty="0" smtClean="0"/>
              <a:t>dall’USR </a:t>
            </a:r>
            <a:r>
              <a:rPr lang="it-IT" dirty="0"/>
              <a:t>per la Campania</a:t>
            </a:r>
            <a:r>
              <a:rPr lang="it-IT" dirty="0" smtClean="0"/>
              <a:t>.</a:t>
            </a:r>
          </a:p>
          <a:p>
            <a:pPr marL="361950" indent="-317500">
              <a:buNone/>
            </a:pPr>
            <a:r>
              <a:rPr lang="it-IT" dirty="0" smtClean="0"/>
              <a:t>4. Le lezioni si svolgeranno in orario pomeridiano, in giorni ed orari stabiliti in accordo con i genitori</a:t>
            </a:r>
            <a:endParaRPr lang="it-IT" dirty="0"/>
          </a:p>
          <a:p>
            <a:pPr marL="46037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108592874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/>
          </p:cNvSpPr>
          <p:nvPr>
            <p:ph type="body" idx="4294967295"/>
          </p:nvPr>
        </p:nvSpPr>
        <p:spPr>
          <a:xfrm>
            <a:off x="1366838" y="293688"/>
            <a:ext cx="9655175" cy="474662"/>
          </a:xfrm>
        </p:spPr>
        <p:txBody>
          <a:bodyPr/>
          <a:lstStyle/>
          <a:p>
            <a:r>
              <a:rPr lang="it-IT" altLang="it-IT" sz="4000" b="1" smtClean="0"/>
              <a:t>Criteri per la formazione delle classi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425450" y="1133525"/>
            <a:ext cx="11083925" cy="50783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/>
              <a:t>Al fine di assicurare una composizione finale delle classi equilibrata sono stati individuati i seguenti criteri disposti in ordine di priorità:</a:t>
            </a:r>
          </a:p>
          <a:p>
            <a:pPr eaLnBrk="1" hangingPunct="1"/>
            <a:endParaRPr lang="it-IT" altLang="it-IT" dirty="0"/>
          </a:p>
          <a:p>
            <a:pPr eaLnBrk="1" hangingPunct="1"/>
            <a:r>
              <a:rPr lang="it-IT" altLang="it-IT" b="1" dirty="0"/>
              <a:t>Per le prime classi </a:t>
            </a:r>
          </a:p>
          <a:p>
            <a:pPr eaLnBrk="1" hangingPunct="1"/>
            <a:r>
              <a:rPr lang="it-IT" altLang="it-IT" dirty="0"/>
              <a:t>- Classi omogenee per livelli di apprendimento degli alunni.</a:t>
            </a:r>
          </a:p>
          <a:p>
            <a:pPr eaLnBrk="1" hangingPunct="1"/>
            <a:r>
              <a:rPr lang="it-IT" altLang="it-IT" dirty="0"/>
              <a:t>- Equa divisione di maschi e femmine</a:t>
            </a:r>
          </a:p>
          <a:p>
            <a:pPr eaLnBrk="1" hangingPunct="1"/>
            <a:r>
              <a:rPr lang="it-IT" altLang="it-IT" dirty="0"/>
              <a:t>- Equa divisione degli alunni </a:t>
            </a:r>
            <a:r>
              <a:rPr lang="it-IT" altLang="it-IT" dirty="0" smtClean="0"/>
              <a:t>con </a:t>
            </a:r>
            <a:r>
              <a:rPr lang="it-IT" altLang="it-IT" dirty="0"/>
              <a:t>bisogni educativi </a:t>
            </a:r>
            <a:r>
              <a:rPr lang="it-IT" altLang="it-IT" dirty="0" smtClean="0"/>
              <a:t>speciali.</a:t>
            </a:r>
            <a:endParaRPr lang="it-IT" altLang="it-IT" dirty="0"/>
          </a:p>
          <a:p>
            <a:pPr eaLnBrk="1" hangingPunct="1"/>
            <a:r>
              <a:rPr lang="it-IT" altLang="it-IT" dirty="0"/>
              <a:t>- Indicazioni eventuali dei docenti della scuola di provenienza. </a:t>
            </a:r>
          </a:p>
          <a:p>
            <a:pPr eaLnBrk="1" hangingPunct="1"/>
            <a:r>
              <a:rPr lang="it-IT" altLang="it-IT" dirty="0" smtClean="0"/>
              <a:t>- Istanze </a:t>
            </a:r>
            <a:r>
              <a:rPr lang="it-IT" altLang="it-IT" dirty="0"/>
              <a:t>motivate provenienti dai genitori</a:t>
            </a:r>
            <a:r>
              <a:rPr lang="it-IT" altLang="it-IT" dirty="0" smtClean="0"/>
              <a:t>.</a:t>
            </a:r>
          </a:p>
          <a:p>
            <a:pPr eaLnBrk="1" hangingPunct="1"/>
            <a:r>
              <a:rPr lang="it-IT" altLang="it-IT" dirty="0" smtClean="0"/>
              <a:t>- Sorteggio</a:t>
            </a:r>
            <a:endParaRPr lang="it-IT" altLang="it-IT" dirty="0"/>
          </a:p>
          <a:p>
            <a:pPr eaLnBrk="1" hangingPunct="1"/>
            <a:endParaRPr lang="it-IT" altLang="it-IT" dirty="0"/>
          </a:p>
          <a:p>
            <a:pPr eaLnBrk="1" hangingPunct="1"/>
            <a:r>
              <a:rPr lang="it-IT" altLang="it-IT" b="1" dirty="0"/>
              <a:t>Per le classi di passaggio</a:t>
            </a:r>
            <a:endParaRPr lang="it-IT" altLang="it-IT" dirty="0"/>
          </a:p>
          <a:p>
            <a:pPr eaLnBrk="1" hangingPunct="1"/>
            <a:r>
              <a:rPr lang="it-IT" altLang="it-IT" dirty="0"/>
              <a:t>- Distribuzione equa degli alunni.</a:t>
            </a:r>
          </a:p>
          <a:p>
            <a:pPr eaLnBrk="1" hangingPunct="1"/>
            <a:r>
              <a:rPr lang="it-IT" altLang="it-IT" dirty="0"/>
              <a:t>- Eventuali istanze indicate dai genitori.</a:t>
            </a:r>
          </a:p>
          <a:p>
            <a:pPr eaLnBrk="1" hangingPunct="1">
              <a:buFontTx/>
              <a:buChar char="-"/>
            </a:pPr>
            <a:r>
              <a:rPr lang="it-IT" altLang="it-IT" dirty="0"/>
              <a:t> Sistemazione degli alunni ripetenti, in via ordinaria, nelle stesse classi, salvo eventuale richiesta scritta dei genitori, indicazione contraria espressa dal consiglio di classe e di interclasse in sede di scrutinio, eventuali problemi legati all’equilibrio numerico delle classi (tenendo conto di una loro equa distribuzione qualora dovessero essere superiori ad una unità), eventuali problemi connessi a particolari situazioni delle classi.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body" idx="4294967295"/>
          </p:nvPr>
        </p:nvSpPr>
        <p:spPr>
          <a:xfrm>
            <a:off x="836613" y="295275"/>
            <a:ext cx="10521950" cy="1273175"/>
          </a:xfrm>
        </p:spPr>
        <p:txBody>
          <a:bodyPr/>
          <a:lstStyle/>
          <a:p>
            <a:r>
              <a:rPr lang="it-IT" altLang="it-IT" sz="4000" b="1" smtClean="0"/>
              <a:t>Criteri per l’assegnazione dei docenti alle classi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812800" y="2684025"/>
            <a:ext cx="9925050" cy="2585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/>
              <a:t>Per l’assegnazione dei docenti alle classi sono stati individuati i seguenti criteri:</a:t>
            </a:r>
          </a:p>
          <a:p>
            <a:pPr eaLnBrk="1" hangingPunct="1"/>
            <a:endParaRPr lang="it-IT" altLang="it-IT" dirty="0"/>
          </a:p>
          <a:p>
            <a:pPr eaLnBrk="1" hangingPunct="1"/>
            <a:r>
              <a:rPr lang="it-IT" altLang="it-IT" dirty="0"/>
              <a:t>- Continuità didattica dei docenti</a:t>
            </a:r>
          </a:p>
          <a:p>
            <a:pPr eaLnBrk="1" hangingPunct="1"/>
            <a:r>
              <a:rPr lang="it-IT" altLang="it-IT" dirty="0"/>
              <a:t>- Utilizzo ottimale delle professionalità possedute dai docenti;</a:t>
            </a:r>
          </a:p>
          <a:p>
            <a:pPr eaLnBrk="1" hangingPunct="1"/>
            <a:r>
              <a:rPr lang="it-IT" altLang="it-IT" dirty="0"/>
              <a:t>- Esperienze ed attitudini dei docenti;</a:t>
            </a:r>
          </a:p>
          <a:p>
            <a:pPr eaLnBrk="1" hangingPunct="1"/>
            <a:r>
              <a:rPr lang="it-IT" altLang="it-IT" dirty="0"/>
              <a:t>- Abbinamento di docenti con stile d’insegnamento integrabili e complementari l’uno con l’altro;</a:t>
            </a:r>
          </a:p>
          <a:p>
            <a:pPr eaLnBrk="1" hangingPunct="1"/>
            <a:r>
              <a:rPr lang="it-IT" altLang="it-IT" dirty="0"/>
              <a:t>- Risposta a particolari esigenze emerse all’interno dei consigli di classe;</a:t>
            </a:r>
          </a:p>
          <a:p>
            <a:pPr eaLnBrk="1" hangingPunct="1">
              <a:buFontTx/>
              <a:buChar char="-"/>
            </a:pPr>
            <a:r>
              <a:rPr lang="it-IT" altLang="it-IT" dirty="0"/>
              <a:t> Dinamiche interpersonali tra docenti.</a:t>
            </a:r>
          </a:p>
          <a:p>
            <a:pPr eaLnBrk="1" hangingPunct="1">
              <a:buFontTx/>
              <a:buChar char="-"/>
            </a:pPr>
            <a:endParaRPr lang="it-IT" altLang="it-IT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84338" y="160338"/>
            <a:ext cx="86804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compatLnSpc="1">
            <a:prstTxWarp prst="textNoShape">
              <a:avLst/>
            </a:prstTxWarp>
          </a:bodyPr>
          <a:lstStyle/>
          <a:p>
            <a:pPr marL="317500" indent="-317500" algn="ctr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4200" smtClean="0">
                <a:solidFill>
                  <a:schemeClr val="tx1"/>
                </a:solidFill>
                <a:effectLst/>
              </a:rPr>
              <a:t>Questo istituto è proiettato verso un lavoro di squadra  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784350"/>
            <a:ext cx="11106150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325688" y="5762625"/>
            <a:ext cx="7740650" cy="4603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2400" b="1">
                <a:solidFill>
                  <a:srgbClr val="000000"/>
                </a:solidFill>
              </a:rPr>
              <a:t>Incontri individuali, anche su richiesta delle famiglie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 rot="1440000">
            <a:off x="9251950" y="1998663"/>
            <a:ext cx="2943225" cy="4603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it-IT" altLang="it-IT" sz="2400" b="1">
                <a:solidFill>
                  <a:srgbClr val="000000"/>
                </a:solidFill>
              </a:rPr>
              <a:t>Consiglio d’Istituto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 rot="-1620000">
            <a:off x="495300" y="2360613"/>
            <a:ext cx="2863850" cy="4635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it-IT" altLang="it-IT" sz="2400" b="1">
                <a:solidFill>
                  <a:srgbClr val="000000"/>
                </a:solidFill>
              </a:rPr>
              <a:t>Consigli di classe 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4902200" y="1743075"/>
            <a:ext cx="2754313" cy="4603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it-IT" altLang="it-IT" sz="2400" b="1">
                <a:solidFill>
                  <a:srgbClr val="000000"/>
                </a:solidFill>
              </a:rPr>
              <a:t>Colloqui periodici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5010150" y="4900613"/>
            <a:ext cx="2365375" cy="4603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it-IT" altLang="it-IT" sz="2400" b="1">
                <a:solidFill>
                  <a:srgbClr val="000000"/>
                </a:solidFill>
              </a:rPr>
              <a:t>Manifestazioni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4"/>
          <p:cNvSpPr>
            <a:spLocks noChangeArrowheads="1"/>
          </p:cNvSpPr>
          <p:nvPr/>
        </p:nvSpPr>
        <p:spPr bwMode="auto">
          <a:xfrm>
            <a:off x="152400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3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467" name="Rectangle 25"/>
          <p:cNvSpPr>
            <a:spLocks noChangeArrowheads="1"/>
          </p:cNvSpPr>
          <p:nvPr/>
        </p:nvSpPr>
        <p:spPr bwMode="auto">
          <a:xfrm>
            <a:off x="1416050" y="141605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3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468" name="Rectangle 27"/>
          <p:cNvSpPr>
            <a:spLocks noChangeArrowheads="1"/>
          </p:cNvSpPr>
          <p:nvPr/>
        </p:nvSpPr>
        <p:spPr bwMode="auto">
          <a:xfrm>
            <a:off x="1524000" y="68707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32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53087" y="849484"/>
            <a:ext cx="9531350" cy="317009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4000" i="1" dirty="0" smtClean="0"/>
              <a:t>È </a:t>
            </a:r>
            <a:r>
              <a:rPr lang="it-IT" altLang="it-IT" sz="4000" i="1" dirty="0" smtClean="0"/>
              <a:t>tempo </a:t>
            </a:r>
            <a:r>
              <a:rPr lang="it-IT" altLang="it-IT" sz="4000" i="1" dirty="0"/>
              <a:t>di </a:t>
            </a:r>
          </a:p>
          <a:p>
            <a:pPr algn="ctr" eaLnBrk="1" hangingPunct="1">
              <a:defRPr/>
            </a:pPr>
            <a:r>
              <a:rPr lang="it-IT" altLang="it-IT" sz="4000" b="1" dirty="0"/>
              <a:t>ISCRIZIONI </a:t>
            </a:r>
          </a:p>
          <a:p>
            <a:pPr algn="ctr" eaLnBrk="1" hangingPunct="1">
              <a:defRPr/>
            </a:pPr>
            <a:r>
              <a:rPr lang="it-IT" altLang="it-IT" sz="4000" b="1" dirty="0"/>
              <a:t>per l’a. s. </a:t>
            </a:r>
            <a:r>
              <a:rPr lang="it-IT" altLang="it-IT" sz="4000" b="1" dirty="0" smtClean="0"/>
              <a:t>2023- 2024:</a:t>
            </a:r>
            <a:endParaRPr lang="it-IT" altLang="it-IT" sz="4000" b="1" dirty="0"/>
          </a:p>
          <a:p>
            <a:pPr algn="ctr" eaLnBrk="1" hangingPunct="1">
              <a:defRPr/>
            </a:pPr>
            <a:r>
              <a:rPr lang="it-IT" altLang="it-IT" sz="4000" dirty="0" smtClean="0"/>
              <a:t>dalle </a:t>
            </a:r>
            <a:r>
              <a:rPr lang="it-IT" altLang="it-IT" sz="4000" dirty="0"/>
              <a:t>ore 8.00 del </a:t>
            </a:r>
            <a:r>
              <a:rPr lang="it-IT" altLang="it-IT" sz="4000" dirty="0" smtClean="0"/>
              <a:t>09 </a:t>
            </a:r>
            <a:r>
              <a:rPr lang="it-IT" altLang="it-IT" sz="4000" dirty="0"/>
              <a:t>GENNAIO </a:t>
            </a:r>
            <a:r>
              <a:rPr lang="it-IT" altLang="it-IT" sz="4000" dirty="0" smtClean="0"/>
              <a:t>2023</a:t>
            </a:r>
            <a:endParaRPr lang="it-IT" altLang="it-IT" sz="4000" dirty="0"/>
          </a:p>
          <a:p>
            <a:pPr algn="ctr" eaLnBrk="1" hangingPunct="1">
              <a:defRPr/>
            </a:pPr>
            <a:r>
              <a:rPr lang="it-IT" altLang="it-IT" sz="4000" dirty="0"/>
              <a:t>fino alle ore 20.00 del </a:t>
            </a:r>
            <a:r>
              <a:rPr lang="it-IT" altLang="it-IT" sz="4000" dirty="0" smtClean="0"/>
              <a:t>30 </a:t>
            </a:r>
            <a:r>
              <a:rPr lang="it-IT" altLang="it-IT" sz="4000" dirty="0"/>
              <a:t>GENNAIO </a:t>
            </a:r>
            <a:r>
              <a:rPr lang="it-IT" altLang="it-IT" sz="4000" dirty="0" smtClean="0"/>
              <a:t>2023 </a:t>
            </a:r>
            <a:endParaRPr lang="it-IT" altLang="it-IT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2471" name="Rectangle 5"/>
          <p:cNvSpPr>
            <a:spLocks noChangeArrowheads="1"/>
          </p:cNvSpPr>
          <p:nvPr/>
        </p:nvSpPr>
        <p:spPr bwMode="auto">
          <a:xfrm>
            <a:off x="0" y="0"/>
            <a:ext cx="19616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Cambria" panose="02040503050406030204" pitchFamily="18" charset="0"/>
            </a:endParaRPr>
          </a:p>
        </p:txBody>
      </p:sp>
      <p:sp>
        <p:nvSpPr>
          <p:cNvPr id="62472" name="Rectangle 6"/>
          <p:cNvSpPr>
            <a:spLocks noChangeArrowheads="1"/>
          </p:cNvSpPr>
          <p:nvPr/>
        </p:nvSpPr>
        <p:spPr bwMode="auto">
          <a:xfrm>
            <a:off x="0" y="1514475"/>
            <a:ext cx="196167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22438" y="314325"/>
            <a:ext cx="8682037" cy="192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it-IT" altLang="it-IT" sz="3600" dirty="0" smtClean="0">
                <a:solidFill>
                  <a:schemeClr val="tx1"/>
                </a:solidFill>
                <a:effectLst/>
              </a:rPr>
              <a:t>Come iscrivere il  proprio figlio alla scuola secondaria di I grado</a:t>
            </a:r>
          </a:p>
        </p:txBody>
      </p:sp>
      <p:sp>
        <p:nvSpPr>
          <p:cNvPr id="63492" name="Rectangle 3"/>
          <p:cNvSpPr>
            <a:spLocks noGrp="1"/>
          </p:cNvSpPr>
          <p:nvPr>
            <p:ph type="body" idx="4294967295"/>
          </p:nvPr>
        </p:nvSpPr>
        <p:spPr>
          <a:xfrm>
            <a:off x="1806575" y="1399310"/>
            <a:ext cx="8534400" cy="5353182"/>
          </a:xfrm>
        </p:spPr>
        <p:txBody>
          <a:bodyPr/>
          <a:lstStyle/>
          <a:p>
            <a:pPr lvl="0" algn="ctr">
              <a:buNone/>
            </a:pPr>
            <a:r>
              <a:rPr lang="it-IT" dirty="0"/>
              <a:t>         </a:t>
            </a:r>
            <a:r>
              <a:rPr lang="it-IT" altLang="it-IT" dirty="0"/>
              <a:t>Il sistema “Iscrizioni on line 2023/2024”</a:t>
            </a:r>
          </a:p>
          <a:p>
            <a:pPr lvl="0">
              <a:buNone/>
            </a:pPr>
            <a:r>
              <a:rPr lang="it-IT" altLang="it-IT" dirty="0"/>
              <a:t>Al primo accesso, l'applicazione ti chiede di confermare o integrare i dati di abilitazione al servizio. Una volta inseriti e confermati i dati puoi procedere con l'iscrizione.</a:t>
            </a:r>
          </a:p>
          <a:p>
            <a:pPr lvl="0">
              <a:buNone/>
            </a:pPr>
            <a:r>
              <a:rPr lang="it-IT" dirty="0"/>
              <a:t>È necessario possedere UNO dei seguenti strumenti: </a:t>
            </a:r>
          </a:p>
          <a:p>
            <a:pPr lvl="0">
              <a:buFontTx/>
              <a:buChar char="-"/>
            </a:pPr>
            <a:r>
              <a:rPr lang="it-IT" dirty="0"/>
              <a:t>credenziali SPID (Sistema Pubblico di Identità Digitale) - CIE (Carta di identità elettronica) </a:t>
            </a:r>
            <a:r>
              <a:rPr lang="it-IT" dirty="0" smtClean="0"/>
              <a:t>– </a:t>
            </a:r>
            <a:r>
              <a:rPr lang="it-IT" dirty="0" err="1" smtClean="0"/>
              <a:t>eIDAS</a:t>
            </a:r>
            <a:r>
              <a:rPr lang="it-IT" dirty="0" smtClean="0"/>
              <a:t> </a:t>
            </a:r>
            <a:r>
              <a:rPr lang="it-IT" dirty="0"/>
              <a:t>(</a:t>
            </a:r>
            <a:r>
              <a:rPr lang="it-IT" dirty="0" err="1"/>
              <a:t>electronic</a:t>
            </a:r>
            <a:r>
              <a:rPr lang="it-IT" dirty="0"/>
              <a:t> </a:t>
            </a:r>
            <a:r>
              <a:rPr lang="it-IT" dirty="0" err="1"/>
              <a:t>IDentification</a:t>
            </a:r>
            <a:r>
              <a:rPr lang="it-IT" dirty="0"/>
              <a:t> </a:t>
            </a:r>
            <a:r>
              <a:rPr lang="it-IT" dirty="0" err="1"/>
              <a:t>Authentication</a:t>
            </a:r>
            <a:r>
              <a:rPr lang="it-IT" dirty="0"/>
              <a:t> and </a:t>
            </a:r>
            <a:r>
              <a:rPr lang="it-IT" dirty="0" err="1"/>
              <a:t>Signature</a:t>
            </a:r>
            <a:r>
              <a:rPr lang="it-IT" dirty="0"/>
              <a:t>) </a:t>
            </a:r>
          </a:p>
          <a:p>
            <a:pPr marL="46037" lvl="0" indent="0" algn="just">
              <a:buNone/>
            </a:pPr>
            <a:r>
              <a:rPr lang="it-IT" dirty="0" smtClean="0"/>
              <a:t>-</a:t>
            </a:r>
            <a:r>
              <a:rPr lang="it-IT" dirty="0"/>
              <a:t>Codice </a:t>
            </a:r>
            <a:r>
              <a:rPr lang="it-IT" dirty="0" smtClean="0"/>
              <a:t>meccanografico della </a:t>
            </a:r>
            <a:r>
              <a:rPr lang="it-IT" dirty="0" smtClean="0"/>
              <a:t>scuola</a:t>
            </a:r>
          </a:p>
          <a:p>
            <a:pPr marL="46037" lvl="0" indent="0" algn="just">
              <a:buNone/>
            </a:pPr>
            <a:r>
              <a:rPr lang="it-IT" b="1" dirty="0" smtClean="0"/>
              <a:t>Come </a:t>
            </a:r>
            <a:r>
              <a:rPr lang="it-IT" b="1" dirty="0"/>
              <a:t>fare per compilare e inoltrare facilmente la tua iscrizione on </a:t>
            </a:r>
            <a:r>
              <a:rPr lang="it-IT" b="1" dirty="0" smtClean="0"/>
              <a:t>line</a:t>
            </a:r>
            <a:endParaRPr lang="it-IT" b="1" dirty="0"/>
          </a:p>
          <a:p>
            <a:pPr marL="46037" lvl="0" indent="0" algn="just">
              <a:buNone/>
            </a:pPr>
            <a:r>
              <a:rPr lang="it-IT" dirty="0"/>
              <a:t>-Compila e inoltra la domanda</a:t>
            </a:r>
          </a:p>
          <a:p>
            <a:pPr marL="46037" lvl="0" indent="0" algn="just">
              <a:buNone/>
            </a:pPr>
            <a:r>
              <a:rPr lang="it-IT" dirty="0"/>
              <a:t>-Segui l'iter della domanda</a:t>
            </a:r>
          </a:p>
          <a:p>
            <a:pPr algn="ctr">
              <a:buNone/>
            </a:pPr>
            <a:endParaRPr lang="it-IT" altLang="it-IT" sz="2400" dirty="0" smtClean="0">
              <a:latin typeface="Times New Roman" panose="02020603050405020304" pitchFamily="18" charset="0"/>
            </a:endParaRPr>
          </a:p>
          <a:p>
            <a:pPr algn="ctr">
              <a:buFont typeface="Georgia" panose="02040502050405020303" pitchFamily="18" charset="0"/>
              <a:buNone/>
            </a:pPr>
            <a:endParaRPr lang="it-IT" altLang="it-IT" sz="2400" b="1" dirty="0" smtClean="0">
              <a:latin typeface="Times New Roman" panose="02020603050405020304" pitchFamily="18" charset="0"/>
            </a:endParaRPr>
          </a:p>
          <a:p>
            <a:pPr algn="ctr">
              <a:buFont typeface="Georgia" panose="02040502050405020303" pitchFamily="18" charset="0"/>
              <a:buNone/>
            </a:pPr>
            <a:endParaRPr lang="it-IT" altLang="it-IT" sz="2400" b="1" dirty="0">
              <a:latin typeface="Times New Roman" panose="02020603050405020304" pitchFamily="18" charset="0"/>
            </a:endParaRPr>
          </a:p>
          <a:p>
            <a:pPr algn="ctr">
              <a:buFont typeface="Georgia" panose="02040502050405020303" pitchFamily="18" charset="0"/>
              <a:buNone/>
            </a:pPr>
            <a:endParaRPr lang="it-IT" altLang="it-IT" sz="2400" b="1" dirty="0" smtClean="0">
              <a:latin typeface="Times New Roman" panose="02020603050405020304" pitchFamily="18" charset="0"/>
            </a:endParaRPr>
          </a:p>
          <a:p>
            <a:pPr algn="ctr">
              <a:buFont typeface="Georgia" panose="02040502050405020303" pitchFamily="18" charset="0"/>
              <a:buNone/>
            </a:pPr>
            <a:endParaRPr lang="it-IT" altLang="it-IT" sz="2400" b="1" dirty="0">
              <a:latin typeface="Times New Roman" panose="02020603050405020304" pitchFamily="18" charset="0"/>
            </a:endParaRPr>
          </a:p>
          <a:p>
            <a:pPr algn="ctr">
              <a:buFont typeface="Georgia" panose="02040502050405020303" pitchFamily="18" charset="0"/>
              <a:buNone/>
            </a:pPr>
            <a:endParaRPr lang="it-IT" altLang="it-IT" sz="2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63493" name="Rectangle 7"/>
          <p:cNvSpPr>
            <a:spLocks noChangeArrowheads="1"/>
          </p:cNvSpPr>
          <p:nvPr/>
        </p:nvSpPr>
        <p:spPr bwMode="auto">
          <a:xfrm>
            <a:off x="354013" y="5835650"/>
            <a:ext cx="11661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5"/>
            <a:ext cx="2510868" cy="1724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/>
          <p:cNvSpPr>
            <a:spLocks noChangeArrowheads="1" noChangeShapeType="1" noTextEdit="1"/>
          </p:cNvSpPr>
          <p:nvPr/>
        </p:nvSpPr>
        <p:spPr bwMode="auto">
          <a:xfrm>
            <a:off x="637536" y="690562"/>
            <a:ext cx="11041062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176"/>
              </a:avLst>
            </a:prstTxWarp>
          </a:bodyPr>
          <a:lstStyle/>
          <a:p>
            <a:pPr algn="ctr"/>
            <a:r>
              <a:rPr lang="it-IT" sz="3200" b="1" kern="10" dirty="0">
                <a:solidFill>
                  <a:srgbClr val="FF6600"/>
                </a:solidFill>
                <a:latin typeface="Calibri" panose="020F0502020204030204" pitchFamily="34" charset="0"/>
              </a:rPr>
              <a:t>Iscrizioni On Line Anno scolastico </a:t>
            </a:r>
            <a:r>
              <a:rPr lang="it-IT" sz="3200" b="1" kern="10" dirty="0" smtClean="0">
                <a:solidFill>
                  <a:srgbClr val="FF6600"/>
                </a:solidFill>
                <a:latin typeface="Calibri" panose="020F0502020204030204" pitchFamily="34" charset="0"/>
              </a:rPr>
              <a:t>2023 </a:t>
            </a:r>
            <a:r>
              <a:rPr lang="it-IT" sz="3200" b="1" kern="10" dirty="0">
                <a:solidFill>
                  <a:srgbClr val="FF6600"/>
                </a:solidFill>
                <a:latin typeface="Calibri" panose="020F0502020204030204" pitchFamily="34" charset="0"/>
              </a:rPr>
              <a:t>/ </a:t>
            </a:r>
            <a:r>
              <a:rPr lang="it-IT" sz="3200" b="1" kern="10" dirty="0" smtClean="0">
                <a:solidFill>
                  <a:srgbClr val="FF6600"/>
                </a:solidFill>
                <a:latin typeface="Calibri" panose="020F0502020204030204" pitchFamily="34" charset="0"/>
              </a:rPr>
              <a:t>2024</a:t>
            </a:r>
            <a:endParaRPr lang="it-IT" sz="3200" b="1" kern="10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1575"/>
            <a:ext cx="12192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8"/>
          <p:cNvSpPr>
            <a:spLocks noChangeArrowheads="1"/>
          </p:cNvSpPr>
          <p:nvPr/>
        </p:nvSpPr>
        <p:spPr bwMode="auto">
          <a:xfrm>
            <a:off x="214313" y="2601913"/>
            <a:ext cx="11634787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b="1" dirty="0">
                <a:solidFill>
                  <a:srgbClr val="073C65"/>
                </a:solidFill>
              </a:rPr>
              <a:t>Il modulo di domanda di iscrizione si compone di due sezioni</a:t>
            </a:r>
          </a:p>
          <a:p>
            <a:pPr algn="ctr" eaLnBrk="1" hangingPunct="1"/>
            <a:endParaRPr lang="it-IT" altLang="it-IT" b="1" dirty="0">
              <a:solidFill>
                <a:srgbClr val="073C65"/>
              </a:solidFill>
            </a:endParaRPr>
          </a:p>
          <a:p>
            <a:pPr eaLnBrk="1" hangingPunct="1"/>
            <a:r>
              <a:rPr lang="it-IT" altLang="it-IT" b="1" dirty="0">
                <a:solidFill>
                  <a:srgbClr val="FF0000"/>
                </a:solidFill>
              </a:rPr>
              <a:t>1^ sezione</a:t>
            </a:r>
            <a:r>
              <a:rPr lang="it-IT" altLang="it-IT" b="1" dirty="0">
                <a:solidFill>
                  <a:srgbClr val="073C65"/>
                </a:solidFill>
              </a:rPr>
              <a:t> </a:t>
            </a:r>
            <a:r>
              <a:rPr lang="it-IT" altLang="it-IT" b="1" i="1" u="sng" dirty="0">
                <a:solidFill>
                  <a:srgbClr val="FF0000"/>
                </a:solidFill>
              </a:rPr>
              <a:t>(comune a tutte le scuole, predisposta dal MIUR</a:t>
            </a:r>
            <a:r>
              <a:rPr lang="it-IT" altLang="it-IT" b="1" u="sng" dirty="0">
                <a:solidFill>
                  <a:srgbClr val="FF0000"/>
                </a:solidFill>
              </a:rPr>
              <a:t>):</a:t>
            </a:r>
          </a:p>
          <a:p>
            <a:pPr eaLnBrk="1" hangingPunct="1"/>
            <a:endParaRPr lang="it-IT" altLang="it-IT" b="1" dirty="0">
              <a:solidFill>
                <a:srgbClr val="073C65"/>
              </a:solidFill>
            </a:endParaRPr>
          </a:p>
          <a:p>
            <a:pPr eaLnBrk="1" hangingPunct="1"/>
            <a:r>
              <a:rPr lang="it-IT" altLang="it-IT" b="1" dirty="0"/>
              <a:t>- Dati anagrafici alunno</a:t>
            </a:r>
          </a:p>
          <a:p>
            <a:pPr eaLnBrk="1" hangingPunct="1"/>
            <a:r>
              <a:rPr lang="it-IT" altLang="it-IT" b="1" dirty="0"/>
              <a:t>- Scuola		CODICE MECCANOGRAFICO APICE BNMM81701C</a:t>
            </a:r>
          </a:p>
          <a:p>
            <a:pPr eaLnBrk="1" hangingPunct="1"/>
            <a:r>
              <a:rPr lang="it-IT" altLang="it-IT" b="1" dirty="0"/>
              <a:t>		CODICE MECCANOGRAFICO PADULI BNMM81702D</a:t>
            </a:r>
          </a:p>
          <a:p>
            <a:pPr eaLnBrk="1" hangingPunct="1"/>
            <a:r>
              <a:rPr lang="it-IT" altLang="it-IT" b="1" dirty="0"/>
              <a:t>- Tempo scuola prescelti</a:t>
            </a:r>
          </a:p>
          <a:p>
            <a:pPr eaLnBrk="1" hangingPunct="1">
              <a:buFontTx/>
              <a:buChar char="-"/>
            </a:pPr>
            <a:r>
              <a:rPr lang="it-IT" altLang="it-IT" b="1" dirty="0"/>
              <a:t> Scelta di avvalersi o meno dell‘insegnamento della religione cattolica</a:t>
            </a:r>
          </a:p>
          <a:p>
            <a:pPr eaLnBrk="1" hangingPunct="1"/>
            <a:endParaRPr lang="it-IT" altLang="it-IT" b="1" dirty="0"/>
          </a:p>
          <a:p>
            <a:pPr eaLnBrk="1" hangingPunct="1"/>
            <a:r>
              <a:rPr lang="it-IT" altLang="it-IT" b="1" dirty="0">
                <a:solidFill>
                  <a:srgbClr val="FF0000"/>
                </a:solidFill>
              </a:rPr>
              <a:t>2^ sezione </a:t>
            </a:r>
            <a:r>
              <a:rPr lang="it-IT" altLang="it-IT" b="1" i="1" u="sng" dirty="0">
                <a:solidFill>
                  <a:srgbClr val="FF0000"/>
                </a:solidFill>
              </a:rPr>
              <a:t>(ulteriori informazioni necessarie alla scuola):</a:t>
            </a:r>
          </a:p>
          <a:p>
            <a:pPr eaLnBrk="1" hangingPunct="1"/>
            <a:endParaRPr lang="it-IT" altLang="it-IT" b="1" i="1" u="sng" dirty="0">
              <a:solidFill>
                <a:srgbClr val="FF0000"/>
              </a:solidFill>
            </a:endParaRPr>
          </a:p>
          <a:p>
            <a:pPr eaLnBrk="1" hangingPunct="1"/>
            <a:r>
              <a:rPr lang="it-IT" altLang="it-IT" b="1" dirty="0"/>
              <a:t>- Notizie specifiche richieste dalla scuola</a:t>
            </a:r>
          </a:p>
          <a:p>
            <a:pPr eaLnBrk="1" hangingPunct="1">
              <a:buFontTx/>
              <a:buChar char="-"/>
            </a:pPr>
            <a:r>
              <a:rPr lang="it-IT" altLang="it-IT" b="1" dirty="0"/>
              <a:t> Eventuali servizi della scuola (es. mensa)</a:t>
            </a:r>
          </a:p>
        </p:txBody>
      </p:sp>
      <p:pic>
        <p:nvPicPr>
          <p:cNvPr id="66565" name="Titolo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17" y="1"/>
            <a:ext cx="12161351" cy="6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ttangolo 2"/>
          <p:cNvSpPr>
            <a:spLocks noChangeArrowheads="1"/>
          </p:cNvSpPr>
          <p:nvPr/>
        </p:nvSpPr>
        <p:spPr bwMode="auto">
          <a:xfrm>
            <a:off x="425450" y="565150"/>
            <a:ext cx="110363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L'istituzione scolastica “E. </a:t>
            </a:r>
            <a:r>
              <a:rPr lang="it-IT" altLang="it-IT" sz="24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Falcetti</a:t>
            </a:r>
            <a:r>
              <a:rPr lang="it-IT" altLang="it-IT" sz="24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” offre </a:t>
            </a:r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a tutte le famiglie</a:t>
            </a:r>
          </a:p>
          <a:p>
            <a:pPr eaLnBrk="1" hangingPunct="1"/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un servizio di </a:t>
            </a:r>
            <a:r>
              <a:rPr lang="it-IT" altLang="it-IT" sz="24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supporto </a:t>
            </a:r>
            <a:r>
              <a:rPr lang="it-IT" altLang="it-IT" sz="24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anche telefonico, presso la segreteria didattica, negli </a:t>
            </a:r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orari e nei giorni </a:t>
            </a:r>
            <a:r>
              <a:rPr lang="it-IT" altLang="it-IT" sz="24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di seguito </a:t>
            </a:r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indicati:</a:t>
            </a:r>
          </a:p>
          <a:p>
            <a:pPr algn="ctr" eaLnBrk="1" hangingPunct="1"/>
            <a:r>
              <a:rPr lang="it-IT" altLang="it-IT" sz="24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dal </a:t>
            </a:r>
            <a:r>
              <a:rPr lang="it-IT" altLang="it-IT" sz="2400" b="1" u="sng" dirty="0">
                <a:solidFill>
                  <a:srgbClr val="FF0000"/>
                </a:solidFill>
                <a:latin typeface="Verdana" panose="020B0604030504040204" pitchFamily="34" charset="0"/>
              </a:rPr>
              <a:t>Lunedì al Venerdì </a:t>
            </a:r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dalle ore </a:t>
            </a:r>
            <a:r>
              <a:rPr lang="it-IT" altLang="it-IT" sz="2400" b="1" u="sng" dirty="0">
                <a:solidFill>
                  <a:srgbClr val="FF0000"/>
                </a:solidFill>
                <a:latin typeface="Verdana" panose="020B0604030504040204" pitchFamily="34" charset="0"/>
              </a:rPr>
              <a:t>10,00</a:t>
            </a:r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 - alle ore </a:t>
            </a:r>
            <a:r>
              <a:rPr lang="it-IT" altLang="it-IT" sz="2400" b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12,30</a:t>
            </a:r>
            <a:endParaRPr lang="it-IT" altLang="it-IT" sz="2400" b="1" u="sng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e</a:t>
            </a:r>
          </a:p>
          <a:p>
            <a:pPr algn="ctr" eaLnBrk="1" hangingPunct="1"/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il </a:t>
            </a:r>
            <a:r>
              <a:rPr lang="it-IT" altLang="it-IT" sz="2400" b="1" u="sng" dirty="0">
                <a:solidFill>
                  <a:srgbClr val="FF0000"/>
                </a:solidFill>
                <a:latin typeface="Verdana" panose="020B0604030504040204" pitchFamily="34" charset="0"/>
              </a:rPr>
              <a:t>Martedì e il Giovedì </a:t>
            </a:r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dalle ore </a:t>
            </a:r>
            <a:r>
              <a:rPr lang="it-IT" altLang="it-IT" sz="2400" b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15,00</a:t>
            </a:r>
            <a:r>
              <a:rPr lang="it-IT" altLang="it-IT" sz="24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 </a:t>
            </a:r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alle ore </a:t>
            </a:r>
            <a:r>
              <a:rPr lang="it-IT" altLang="it-IT" sz="2400" b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17,00</a:t>
            </a:r>
          </a:p>
          <a:p>
            <a:pPr algn="ctr" eaLnBrk="1" hangingPunct="1"/>
            <a:endParaRPr lang="it-IT" altLang="it-IT" sz="2400" b="1" u="sng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lvl="0" eaLnBrk="1" hangingPunct="1"/>
            <a:r>
              <a:rPr lang="it-IT" altLang="it-IT" sz="24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Inoltre, offre </a:t>
            </a:r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alle famiglie di </a:t>
            </a:r>
            <a:r>
              <a:rPr lang="it-IT" altLang="it-IT" sz="2400" b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Paduli </a:t>
            </a:r>
            <a:r>
              <a:rPr lang="it-IT" altLang="it-IT" sz="24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un </a:t>
            </a:r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servizio di </a:t>
            </a:r>
            <a:r>
              <a:rPr lang="it-IT" altLang="it-IT" sz="24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supporto negli </a:t>
            </a:r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orari e nei giorni </a:t>
            </a:r>
            <a:r>
              <a:rPr lang="it-IT" altLang="it-IT" sz="24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di seguito </a:t>
            </a:r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indicati:</a:t>
            </a:r>
          </a:p>
          <a:p>
            <a:pPr lvl="0" algn="ctr" eaLnBrk="1" hangingPunct="1"/>
            <a:r>
              <a:rPr lang="it-IT" altLang="it-IT" sz="2400" b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19</a:t>
            </a:r>
            <a:r>
              <a:rPr lang="it-IT" altLang="it-IT" sz="2400" b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it-IT" altLang="it-IT" sz="2400" b="1" u="sng" dirty="0">
                <a:solidFill>
                  <a:srgbClr val="FF0000"/>
                </a:solidFill>
                <a:latin typeface="Verdana" panose="020B0604030504040204" pitchFamily="34" charset="0"/>
              </a:rPr>
              <a:t>gennaio 2023  </a:t>
            </a:r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dalle ore </a:t>
            </a:r>
            <a:r>
              <a:rPr lang="it-IT" altLang="it-IT" sz="2400" b="1" u="sng" dirty="0">
                <a:solidFill>
                  <a:srgbClr val="FF0000"/>
                </a:solidFill>
                <a:latin typeface="Verdana" panose="020B0604030504040204" pitchFamily="34" charset="0"/>
              </a:rPr>
              <a:t>9</a:t>
            </a:r>
            <a:r>
              <a:rPr lang="it-IT" altLang="it-IT" sz="2400" b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,00</a:t>
            </a:r>
            <a:r>
              <a:rPr lang="it-IT" altLang="it-IT" sz="24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 </a:t>
            </a:r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- alle ore </a:t>
            </a:r>
            <a:r>
              <a:rPr lang="it-IT" altLang="it-IT" sz="2400" b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13,00</a:t>
            </a:r>
            <a:endParaRPr lang="it-IT" altLang="it-IT" sz="2400" b="1" u="sng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lvl="0" algn="ctr" eaLnBrk="1" hangingPunct="1"/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e</a:t>
            </a:r>
          </a:p>
          <a:p>
            <a:pPr lvl="0" algn="ctr" eaLnBrk="1" hangingPunct="1"/>
            <a:r>
              <a:rPr lang="it-IT" altLang="it-IT" sz="2400" b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24 </a:t>
            </a:r>
            <a:r>
              <a:rPr lang="it-IT" altLang="it-IT" sz="2400" b="1" u="sng" dirty="0">
                <a:solidFill>
                  <a:srgbClr val="FF0000"/>
                </a:solidFill>
                <a:latin typeface="Verdana" panose="020B0604030504040204" pitchFamily="34" charset="0"/>
              </a:rPr>
              <a:t>gennaio 2023 </a:t>
            </a:r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dalle ore </a:t>
            </a:r>
            <a:r>
              <a:rPr lang="it-IT" altLang="it-IT" sz="2400" b="1" u="sng" dirty="0">
                <a:solidFill>
                  <a:srgbClr val="FF0000"/>
                </a:solidFill>
                <a:latin typeface="Verdana" panose="020B0604030504040204" pitchFamily="34" charset="0"/>
              </a:rPr>
              <a:t>9</a:t>
            </a:r>
            <a:r>
              <a:rPr lang="it-IT" altLang="it-IT" sz="2400" b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,00</a:t>
            </a:r>
            <a:r>
              <a:rPr lang="it-IT" altLang="it-IT" sz="24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 </a:t>
            </a:r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- alle ore </a:t>
            </a:r>
            <a:r>
              <a:rPr lang="it-IT" altLang="it-IT" sz="2400" b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13,00</a:t>
            </a:r>
            <a:endParaRPr lang="it-IT" altLang="it-IT" sz="2400" b="1" u="sng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lvl="0" eaLnBrk="1" hangingPunct="1"/>
            <a:r>
              <a:rPr lang="it-IT" altLang="it-IT" sz="24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I </a:t>
            </a:r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genitori potranno rivolgersi </a:t>
            </a:r>
            <a:r>
              <a:rPr lang="it-IT" altLang="it-IT" sz="24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all’assistente </a:t>
            </a:r>
            <a:r>
              <a:rPr lang="it-IT" altLang="it-IT" sz="2400" b="1" dirty="0">
                <a:solidFill>
                  <a:srgbClr val="073C65"/>
                </a:solidFill>
                <a:latin typeface="Verdana" panose="020B0604030504040204" pitchFamily="34" charset="0"/>
              </a:rPr>
              <a:t>amministrativo Valentino Emilia, presente presso </a:t>
            </a:r>
            <a:r>
              <a:rPr lang="it-IT" altLang="it-IT" sz="24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la sede della scuola dell’infanzia e primaria di Paduli.</a:t>
            </a:r>
          </a:p>
          <a:p>
            <a:pPr lvl="0" eaLnBrk="1" hangingPunct="1"/>
            <a:endParaRPr lang="it-IT" altLang="it-IT" sz="2400" b="1" dirty="0">
              <a:solidFill>
                <a:srgbClr val="073C65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it-IT" altLang="it-IT" sz="16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Per </a:t>
            </a:r>
            <a:r>
              <a:rPr lang="it-IT" altLang="it-IT" sz="1600" b="1" dirty="0">
                <a:solidFill>
                  <a:srgbClr val="073C65"/>
                </a:solidFill>
                <a:latin typeface="Verdana" panose="020B0604030504040204" pitchFamily="34" charset="0"/>
              </a:rPr>
              <a:t>esigenze organizzative si raccomanda alle famiglie il rigoroso rispetto degli orari </a:t>
            </a:r>
            <a:r>
              <a:rPr lang="it-IT" altLang="it-IT" sz="16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indicati.</a:t>
            </a:r>
            <a:endParaRPr lang="it-IT" altLang="it-IT" sz="1600" b="1" dirty="0">
              <a:solidFill>
                <a:srgbClr val="073C65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it-IT" altLang="it-IT" sz="1600" b="1" dirty="0">
              <a:solidFill>
                <a:srgbClr val="073C65"/>
              </a:solidFill>
              <a:latin typeface="Verdana" panose="020B0604030504040204" pitchFamily="34" charset="0"/>
            </a:endParaRPr>
          </a:p>
        </p:txBody>
      </p:sp>
      <p:pic>
        <p:nvPicPr>
          <p:cNvPr id="70659" name="Titol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73025"/>
            <a:ext cx="122047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15950" y="484188"/>
            <a:ext cx="11036300" cy="630942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Inoltre si segnala che</a:t>
            </a:r>
          </a:p>
          <a:p>
            <a:pPr algn="ctr" eaLnBrk="1" hangingPunct="1">
              <a:defRPr/>
            </a:pPr>
            <a:endParaRPr lang="it-IT" altLang="it-IT" sz="2400" b="1" dirty="0">
              <a:solidFill>
                <a:srgbClr val="073C65"/>
              </a:solidFill>
              <a:latin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it-IT" altLang="it-IT" sz="2200" b="1" dirty="0">
                <a:solidFill>
                  <a:srgbClr val="073C65"/>
                </a:solidFill>
                <a:latin typeface="Verdana" panose="020B0604030504040204" pitchFamily="34" charset="0"/>
              </a:rPr>
              <a:t>- </a:t>
            </a:r>
            <a:r>
              <a:rPr lang="it-IT" altLang="it-IT" sz="22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per </a:t>
            </a:r>
            <a:r>
              <a:rPr lang="it-IT" altLang="it-IT" sz="2200" b="1" dirty="0">
                <a:solidFill>
                  <a:srgbClr val="073C65"/>
                </a:solidFill>
                <a:latin typeface="Verdana" panose="020B0604030504040204" pitchFamily="34" charset="0"/>
              </a:rPr>
              <a:t>ALUNNI CON DISABILITÀ (legge 104)</a:t>
            </a:r>
          </a:p>
          <a:p>
            <a:pPr eaLnBrk="1" hangingPunct="1">
              <a:defRPr/>
            </a:pPr>
            <a:endParaRPr lang="it-IT" altLang="it-IT" sz="2200" b="1" dirty="0">
              <a:solidFill>
                <a:srgbClr val="073C65"/>
              </a:solidFill>
              <a:latin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it-IT" altLang="it-IT" sz="2200" b="1" dirty="0">
                <a:solidFill>
                  <a:srgbClr val="073C65"/>
                </a:solidFill>
                <a:latin typeface="Verdana" panose="020B0604030504040204" pitchFamily="34" charset="0"/>
              </a:rPr>
              <a:t>- </a:t>
            </a:r>
            <a:r>
              <a:rPr lang="it-IT" altLang="it-IT" sz="22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per </a:t>
            </a:r>
            <a:r>
              <a:rPr lang="it-IT" altLang="it-IT" sz="2200" b="1" dirty="0">
                <a:solidFill>
                  <a:srgbClr val="073C65"/>
                </a:solidFill>
                <a:latin typeface="Verdana" panose="020B0604030504040204" pitchFamily="34" charset="0"/>
              </a:rPr>
              <a:t>ALUNNI con Disturbi Specifici di Apprendimento (DSA) o altra certificazione </a:t>
            </a:r>
            <a:r>
              <a:rPr lang="it-IT" altLang="it-IT" sz="22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medica</a:t>
            </a:r>
            <a:endParaRPr lang="it-IT" altLang="it-IT" sz="2200" b="1" dirty="0">
              <a:solidFill>
                <a:srgbClr val="073C65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it-IT" altLang="it-IT" sz="2200" b="1" dirty="0">
              <a:solidFill>
                <a:srgbClr val="073C65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it-IT" altLang="it-IT" sz="2200" b="1" dirty="0">
                <a:solidFill>
                  <a:srgbClr val="073C65"/>
                </a:solidFill>
                <a:latin typeface="Verdana" panose="020B0604030504040204" pitchFamily="34" charset="0"/>
              </a:rPr>
              <a:t> </a:t>
            </a:r>
            <a:r>
              <a:rPr lang="it-IT" altLang="it-IT" sz="22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nel </a:t>
            </a:r>
            <a:r>
              <a:rPr lang="it-IT" altLang="it-IT" sz="2200" b="1" dirty="0">
                <a:solidFill>
                  <a:srgbClr val="073C65"/>
                </a:solidFill>
                <a:latin typeface="Verdana" panose="020B0604030504040204" pitchFamily="34" charset="0"/>
              </a:rPr>
              <a:t>caso di GENITORI SEPARATI O DIVORZIATI con affidamento congiunto / non congiunto</a:t>
            </a:r>
          </a:p>
          <a:p>
            <a:pPr eaLnBrk="1" hangingPunct="1">
              <a:buFontTx/>
              <a:buChar char="-"/>
              <a:defRPr/>
            </a:pPr>
            <a:endParaRPr lang="it-IT" altLang="it-IT" sz="2200" b="1" dirty="0">
              <a:solidFill>
                <a:srgbClr val="073C65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it-IT" altLang="it-IT" sz="2200" b="1" dirty="0">
                <a:solidFill>
                  <a:srgbClr val="073C65"/>
                </a:solidFill>
                <a:latin typeface="Verdana" panose="020B0604030504040204" pitchFamily="34" charset="0"/>
              </a:rPr>
              <a:t> </a:t>
            </a:r>
            <a:r>
              <a:rPr lang="it-IT" altLang="it-IT" sz="2200" b="1" dirty="0">
                <a:solidFill>
                  <a:srgbClr val="073C65"/>
                </a:solidFill>
                <a:latin typeface="Verdana" panose="020B0604030504040204" pitchFamily="34" charset="0"/>
              </a:rPr>
              <a:t>p</a:t>
            </a:r>
            <a:r>
              <a:rPr lang="it-IT" altLang="it-IT" sz="22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er </a:t>
            </a:r>
            <a:r>
              <a:rPr lang="it-IT" altLang="it-IT" sz="2200" b="1" dirty="0">
                <a:solidFill>
                  <a:srgbClr val="073C65"/>
                </a:solidFill>
                <a:latin typeface="Verdana" panose="020B0604030504040204" pitchFamily="34" charset="0"/>
              </a:rPr>
              <a:t>la somministrazione in ambito scolastico di  farmaci salvavita  previa certificazione medica</a:t>
            </a:r>
          </a:p>
          <a:p>
            <a:pPr eaLnBrk="1" hangingPunct="1">
              <a:buFontTx/>
              <a:buChar char="-"/>
              <a:defRPr/>
            </a:pPr>
            <a:endParaRPr lang="it-IT" altLang="it-IT" sz="2200" b="1" dirty="0">
              <a:solidFill>
                <a:srgbClr val="073C65"/>
              </a:solidFill>
              <a:latin typeface="Verdana" panose="020B0604030504040204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it-IT" altLang="it-IT" sz="2200" b="1" dirty="0">
                <a:solidFill>
                  <a:srgbClr val="073C65"/>
                </a:solidFill>
                <a:latin typeface="Verdana" panose="020B0604030504040204" pitchFamily="34" charset="0"/>
              </a:rPr>
              <a:t> </a:t>
            </a:r>
            <a:r>
              <a:rPr lang="it-IT" altLang="it-IT" sz="22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per  </a:t>
            </a:r>
            <a:r>
              <a:rPr lang="it-IT" altLang="it-IT" sz="2200" b="1" dirty="0">
                <a:solidFill>
                  <a:srgbClr val="073C65"/>
                </a:solidFill>
                <a:latin typeface="Verdana" panose="020B0604030504040204" pitchFamily="34" charset="0"/>
              </a:rPr>
              <a:t>la somministrazione di pasti alternativi previa certificazione</a:t>
            </a:r>
          </a:p>
          <a:p>
            <a:pPr eaLnBrk="1" hangingPunct="1">
              <a:defRPr/>
            </a:pPr>
            <a:endParaRPr lang="it-IT" altLang="it-IT" sz="2200" b="1" dirty="0">
              <a:solidFill>
                <a:srgbClr val="073C65"/>
              </a:solidFill>
              <a:latin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it-IT" altLang="it-IT" sz="2200" b="1" dirty="0">
                <a:solidFill>
                  <a:srgbClr val="073C65"/>
                </a:solidFill>
                <a:latin typeface="Verdana" panose="020B0604030504040204" pitchFamily="34" charset="0"/>
              </a:rPr>
              <a:t>la domanda di iscrizione presentata on line deve essere perfezionata presso la scuola scelta con i documenti richiesti entro il </a:t>
            </a:r>
            <a:r>
              <a:rPr lang="it-IT" altLang="it-IT" sz="22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30 </a:t>
            </a:r>
            <a:r>
              <a:rPr lang="it-IT" altLang="it-IT" sz="2200" b="1" dirty="0">
                <a:solidFill>
                  <a:srgbClr val="073C65"/>
                </a:solidFill>
                <a:latin typeface="Verdana" panose="020B0604030504040204" pitchFamily="34" charset="0"/>
              </a:rPr>
              <a:t>gennaio </a:t>
            </a:r>
            <a:r>
              <a:rPr lang="it-IT" altLang="it-IT" sz="2200" b="1" dirty="0" smtClean="0">
                <a:solidFill>
                  <a:srgbClr val="073C65"/>
                </a:solidFill>
                <a:latin typeface="Verdana" panose="020B0604030504040204" pitchFamily="34" charset="0"/>
              </a:rPr>
              <a:t>2023. </a:t>
            </a:r>
            <a:endParaRPr lang="it-IT" altLang="it-IT" sz="2200" b="1" dirty="0">
              <a:solidFill>
                <a:srgbClr val="073C65"/>
              </a:solidFill>
              <a:latin typeface="Verdana" panose="020B0604030504040204" pitchFamily="34" charset="0"/>
            </a:endParaRPr>
          </a:p>
        </p:txBody>
      </p:sp>
      <p:pic>
        <p:nvPicPr>
          <p:cNvPr id="74755" name="Titolo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73025"/>
            <a:ext cx="122047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77850" y="1162050"/>
            <a:ext cx="11036300" cy="39401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SI EVIDENZIA INFINE che</a:t>
            </a:r>
          </a:p>
          <a:p>
            <a:pPr algn="ctr" eaLnBrk="1" hangingPunct="1">
              <a:defRPr/>
            </a:pPr>
            <a:endParaRPr lang="it-IT" altLang="it-IT" sz="2400" b="1" dirty="0">
              <a:solidFill>
                <a:srgbClr val="073C65"/>
              </a:solidFill>
              <a:latin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it-IT" altLang="it-IT" sz="2200" b="1" i="1" dirty="0">
                <a:solidFill>
                  <a:srgbClr val="073C65"/>
                </a:solidFill>
                <a:latin typeface="Verdana" panose="020B0604030504040204" pitchFamily="34" charset="0"/>
              </a:rPr>
              <a:t>per il tramite dei moduli di iscrizione opportunamente personalizzati, le informazioni date dai genitori saranno considerate</a:t>
            </a:r>
          </a:p>
          <a:p>
            <a:pPr algn="just" eaLnBrk="1" hangingPunct="1">
              <a:defRPr/>
            </a:pPr>
            <a:r>
              <a:rPr lang="it-IT" altLang="it-IT" sz="2200" b="1" i="1" dirty="0">
                <a:solidFill>
                  <a:srgbClr val="073C65"/>
                </a:solidFill>
                <a:latin typeface="Verdana" panose="020B0604030504040204" pitchFamily="34" charset="0"/>
              </a:rPr>
              <a:t>valide </a:t>
            </a:r>
            <a:r>
              <a:rPr lang="it-IT" altLang="it-IT" sz="2200" b="1" i="1" u="sng" dirty="0">
                <a:solidFill>
                  <a:srgbClr val="073C65"/>
                </a:solidFill>
                <a:latin typeface="Verdana" panose="020B0604030504040204" pitchFamily="34" charset="0"/>
              </a:rPr>
              <a:t>per l'intero periodo trascorso dall'alunno nel grado di scuola </a:t>
            </a:r>
            <a:r>
              <a:rPr lang="it-IT" altLang="it-IT" sz="2200" b="1" i="1" dirty="0">
                <a:solidFill>
                  <a:srgbClr val="073C65"/>
                </a:solidFill>
                <a:latin typeface="Verdana" panose="020B0604030504040204" pitchFamily="34" charset="0"/>
              </a:rPr>
              <a:t>per il quale è stato compilato il modulo.</a:t>
            </a:r>
          </a:p>
          <a:p>
            <a:pPr eaLnBrk="1" hangingPunct="1">
              <a:defRPr/>
            </a:pPr>
            <a:endParaRPr lang="it-IT" altLang="it-IT" sz="2200" b="1" dirty="0">
              <a:solidFill>
                <a:srgbClr val="073C65"/>
              </a:solidFill>
              <a:latin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it-IT" altLang="it-IT" sz="2200" b="1" dirty="0">
                <a:solidFill>
                  <a:srgbClr val="073C65"/>
                </a:solidFill>
                <a:latin typeface="Verdana" panose="020B0604030504040204" pitchFamily="34" charset="0"/>
              </a:rPr>
              <a:t>Premesso quanto sopra è fatto obbligo, ai Sigg. Genitori o comunque a coloro che esercitano la potestà genitoriale di segnalare alla segreteria didattica dell'Istituto eventuali modifiche, rispetto alle suddette informazioni, all'inizio di ogni anno scolastico.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722313" y="323850"/>
            <a:ext cx="10909300" cy="1050925"/>
          </a:xfrm>
        </p:spPr>
        <p:txBody>
          <a:bodyPr/>
          <a:lstStyle/>
          <a:p>
            <a:pPr algn="ctr">
              <a:tabLst>
                <a:tab pos="0" algn="l"/>
                <a:tab pos="914309" algn="l"/>
                <a:tab pos="1828617" algn="l"/>
                <a:tab pos="2742926" algn="l"/>
                <a:tab pos="3657234" algn="l"/>
                <a:tab pos="4571543" algn="l"/>
                <a:tab pos="5485851" algn="l"/>
                <a:tab pos="6400160" algn="l"/>
                <a:tab pos="7314468" algn="l"/>
                <a:tab pos="8228777" algn="l"/>
                <a:tab pos="9143086" algn="l"/>
                <a:tab pos="10057394" algn="l"/>
                <a:tab pos="10332005" algn="l"/>
                <a:tab pos="10781222" algn="l"/>
              </a:tabLst>
              <a:defRPr/>
            </a:pPr>
            <a:r>
              <a:rPr lang="it-IT" altLang="it-IT"/>
              <a:t>FINALITA’ OPEN DAY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8813" y="1741488"/>
            <a:ext cx="10909300" cy="4187825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61938" indent="-261938">
              <a:lnSpc>
                <a:spcPct val="90000"/>
              </a:lnSpc>
              <a:buClr>
                <a:srgbClr val="94C600"/>
              </a:buClr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80713" algn="l"/>
              </a:tabLst>
            </a:pPr>
            <a:r>
              <a:rPr lang="it-IT" altLang="it-IT" smtClean="0"/>
              <a:t>Far conoscere la realtà della scuola secondaria a genitori e bambini</a:t>
            </a:r>
          </a:p>
          <a:p>
            <a:pPr marL="261938" indent="-261938">
              <a:lnSpc>
                <a:spcPct val="90000"/>
              </a:lnSpc>
              <a:buClr>
                <a:srgbClr val="94C600"/>
              </a:buClr>
              <a:buFont typeface="Wingdings 2" panose="05020102010507070707" pitchFamily="18" charset="2"/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80713" algn="l"/>
              </a:tabLst>
            </a:pPr>
            <a:endParaRPr lang="it-IT" altLang="it-IT" smtClean="0"/>
          </a:p>
          <a:p>
            <a:pPr marL="261938" indent="-261938">
              <a:lnSpc>
                <a:spcPct val="90000"/>
              </a:lnSpc>
              <a:buClr>
                <a:srgbClr val="94C600"/>
              </a:buClr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80713" algn="l"/>
              </a:tabLst>
            </a:pPr>
            <a:r>
              <a:rPr lang="it-IT" altLang="it-IT" smtClean="0"/>
              <a:t>Rendere visibili gli spazi scuola </a:t>
            </a:r>
          </a:p>
          <a:p>
            <a:pPr marL="261938" indent="-261938">
              <a:lnSpc>
                <a:spcPct val="90000"/>
              </a:lnSpc>
              <a:buClr>
                <a:srgbClr val="94C600"/>
              </a:buClr>
              <a:buFont typeface="Wingdings 2" panose="05020102010507070707" pitchFamily="18" charset="2"/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80713" algn="l"/>
              </a:tabLst>
            </a:pPr>
            <a:endParaRPr lang="it-IT" altLang="it-IT" smtClean="0"/>
          </a:p>
          <a:p>
            <a:pPr marL="261938" indent="-261938">
              <a:lnSpc>
                <a:spcPct val="90000"/>
              </a:lnSpc>
              <a:buClr>
                <a:srgbClr val="94C600"/>
              </a:buClr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80713" algn="l"/>
              </a:tabLst>
            </a:pPr>
            <a:r>
              <a:rPr lang="it-IT" altLang="it-IT" smtClean="0"/>
              <a:t>Presentare docenti</a:t>
            </a:r>
          </a:p>
          <a:p>
            <a:pPr marL="261938" indent="-261938">
              <a:lnSpc>
                <a:spcPct val="90000"/>
              </a:lnSpc>
              <a:buClr>
                <a:srgbClr val="94C600"/>
              </a:buClr>
              <a:buFont typeface="Wingdings 2" panose="05020102010507070707" pitchFamily="18" charset="2"/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80713" algn="l"/>
              </a:tabLst>
            </a:pPr>
            <a:endParaRPr lang="it-IT" altLang="it-IT" smtClean="0"/>
          </a:p>
          <a:p>
            <a:pPr marL="261938" indent="-261938">
              <a:lnSpc>
                <a:spcPct val="90000"/>
              </a:lnSpc>
              <a:buClr>
                <a:srgbClr val="94C600"/>
              </a:buClr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80713" algn="l"/>
              </a:tabLst>
            </a:pPr>
            <a:r>
              <a:rPr lang="it-IT" altLang="it-IT" smtClean="0"/>
              <a:t>Presentare attività </a:t>
            </a:r>
          </a:p>
          <a:p>
            <a:pPr marL="261938" indent="-261938">
              <a:lnSpc>
                <a:spcPct val="90000"/>
              </a:lnSpc>
              <a:buClr>
                <a:srgbClr val="94C600"/>
              </a:buClr>
              <a:buFont typeface="Wingdings 2" panose="05020102010507070707" pitchFamily="18" charset="2"/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80713" algn="l"/>
              </a:tabLst>
            </a:pPr>
            <a:endParaRPr lang="it-IT" altLang="it-IT" smtClean="0"/>
          </a:p>
          <a:p>
            <a:pPr marL="261938" indent="-261938">
              <a:lnSpc>
                <a:spcPct val="90000"/>
              </a:lnSpc>
              <a:buClr>
                <a:srgbClr val="94C600"/>
              </a:buClr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80713" algn="l"/>
              </a:tabLst>
            </a:pPr>
            <a:r>
              <a:rPr lang="it-IT" altLang="it-IT" smtClean="0"/>
              <a:t>Chiarire eventuali dubbi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14"/>
          <p:cNvSpPr>
            <a:spLocks noChangeArrowheads="1" noChangeShapeType="1" noTextEdit="1"/>
          </p:cNvSpPr>
          <p:nvPr/>
        </p:nvSpPr>
        <p:spPr bwMode="auto">
          <a:xfrm rot="1241836">
            <a:off x="2474913" y="1903413"/>
            <a:ext cx="7161212" cy="29765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it-IT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440000" scaled="1"/>
                </a:gradFill>
                <a:latin typeface="Monotype Corsiva" panose="03010101010201010101" pitchFamily="66" charset="0"/>
              </a:rPr>
              <a:t>Grazie  a tutti </a:t>
            </a:r>
          </a:p>
          <a:p>
            <a:pPr algn="ctr"/>
            <a:r>
              <a:rPr lang="it-IT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440000" scaled="1"/>
                </a:gradFill>
                <a:latin typeface="Monotype Corsiva" panose="03010101010201010101" pitchFamily="66" charset="0"/>
              </a:rPr>
              <a:t> per l'attenzione</a:t>
            </a:r>
          </a:p>
        </p:txBody>
      </p:sp>
      <p:sp>
        <p:nvSpPr>
          <p:cNvPr id="78851" name="CasellaDiTesto 1"/>
          <p:cNvSpPr txBox="1">
            <a:spLocks noChangeArrowheads="1"/>
          </p:cNvSpPr>
          <p:nvPr/>
        </p:nvSpPr>
        <p:spPr bwMode="auto">
          <a:xfrm>
            <a:off x="6900862" y="5000625"/>
            <a:ext cx="499903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b="1" dirty="0" smtClean="0">
                <a:solidFill>
                  <a:srgbClr val="191D3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 FF. SS. </a:t>
            </a:r>
          </a:p>
          <a:p>
            <a:pPr eaLnBrk="1" hangingPunct="1"/>
            <a:endParaRPr lang="it-IT" altLang="it-IT" sz="1400" b="1" dirty="0" smtClean="0">
              <a:solidFill>
                <a:srgbClr val="191D34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it-IT" altLang="it-IT" sz="1400" b="1" dirty="0">
                <a:solidFill>
                  <a:srgbClr val="191D3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AREA 1 – PTOF </a:t>
            </a:r>
            <a:r>
              <a:rPr lang="it-IT" altLang="it-IT" sz="1400" b="1" dirty="0" err="1">
                <a:solidFill>
                  <a:srgbClr val="191D3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Ins</a:t>
            </a:r>
            <a:r>
              <a:rPr lang="it-IT" altLang="it-IT" sz="1400" b="1" dirty="0">
                <a:solidFill>
                  <a:srgbClr val="191D3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 DORA </a:t>
            </a:r>
            <a:r>
              <a:rPr lang="it-IT" altLang="it-IT" sz="1400" b="1" dirty="0" smtClean="0">
                <a:solidFill>
                  <a:srgbClr val="191D3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BIANCHI</a:t>
            </a:r>
          </a:p>
          <a:p>
            <a:pPr eaLnBrk="1" hangingPunct="1"/>
            <a:endParaRPr lang="it-IT" altLang="it-IT" sz="1400" b="1" dirty="0">
              <a:solidFill>
                <a:srgbClr val="191D34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/>
            <a:r>
              <a:rPr lang="it-IT" altLang="it-IT" sz="1400" b="1" dirty="0" smtClean="0">
                <a:solidFill>
                  <a:srgbClr val="191D34"/>
                </a:solidFill>
                <a:latin typeface="Comic Sans MS" panose="030F0702030302020204" pitchFamily="66" charset="0"/>
              </a:rPr>
              <a:t>AREA </a:t>
            </a:r>
            <a:r>
              <a:rPr lang="it-IT" altLang="it-IT" sz="1400" b="1" dirty="0">
                <a:solidFill>
                  <a:srgbClr val="191D34"/>
                </a:solidFill>
                <a:latin typeface="Comic Sans MS" panose="030F0702030302020204" pitchFamily="66" charset="0"/>
              </a:rPr>
              <a:t>2 - Raccordo scuola Primaria – Secondaria</a:t>
            </a:r>
          </a:p>
          <a:p>
            <a:pPr eaLnBrk="1" hangingPunct="1"/>
            <a:r>
              <a:rPr lang="it-IT" altLang="it-IT" sz="1400" b="1" dirty="0">
                <a:solidFill>
                  <a:srgbClr val="191D34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1400" b="1" dirty="0" smtClean="0">
                <a:solidFill>
                  <a:srgbClr val="191D34"/>
                </a:solidFill>
                <a:latin typeface="Comic Sans MS" panose="030F0702030302020204" pitchFamily="66" charset="0"/>
              </a:rPr>
              <a:t>           Prof.ssa </a:t>
            </a:r>
            <a:r>
              <a:rPr lang="it-IT" altLang="it-IT" sz="1400" b="1" dirty="0">
                <a:solidFill>
                  <a:srgbClr val="191D34"/>
                </a:solidFill>
                <a:latin typeface="Comic Sans MS" panose="030F0702030302020204" pitchFamily="66" charset="0"/>
              </a:rPr>
              <a:t>GIOVANNA </a:t>
            </a:r>
            <a:r>
              <a:rPr lang="it-IT" altLang="it-IT" sz="1400" b="1" dirty="0" smtClean="0">
                <a:solidFill>
                  <a:srgbClr val="191D34"/>
                </a:solidFill>
                <a:latin typeface="Comic Sans MS" panose="030F0702030302020204" pitchFamily="66" charset="0"/>
              </a:rPr>
              <a:t>CAPRETTO</a:t>
            </a:r>
          </a:p>
          <a:p>
            <a:pPr eaLnBrk="1" hangingPunct="1"/>
            <a:r>
              <a:rPr lang="it-IT" altLang="it-IT" sz="1400" b="1" dirty="0" smtClean="0">
                <a:solidFill>
                  <a:srgbClr val="191D3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lang="it-IT" altLang="it-IT" sz="1400" b="1" dirty="0">
              <a:solidFill>
                <a:srgbClr val="191D34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69900" y="393700"/>
            <a:ext cx="1143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400" b="1">
                <a:solidFill>
                  <a:srgbClr val="404040"/>
                </a:solidFill>
              </a:rPr>
              <a:t>Vi ringraziamo se ci accordate la vostra preferenza. </a:t>
            </a:r>
          </a:p>
          <a:p>
            <a:pPr algn="ctr" eaLnBrk="1" hangingPunct="1"/>
            <a:r>
              <a:rPr lang="it-IT" altLang="it-IT" sz="2400" b="1">
                <a:solidFill>
                  <a:srgbClr val="404040"/>
                </a:solidFill>
              </a:rPr>
              <a:t>Sarà per noi un onore e una gioia contribuire alla crescita di vostro figlio.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14513" y="5319713"/>
            <a:ext cx="868203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it-IT" altLang="it-IT" sz="4200" dirty="0" smtClean="0">
                <a:solidFill>
                  <a:schemeClr val="tx1"/>
                </a:solidFill>
                <a:effectLst/>
              </a:rPr>
              <a:t>La scuola è di tutti e di ciascuno 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1163638" y="371475"/>
            <a:ext cx="10167937" cy="4557713"/>
          </a:xfrm>
        </p:spPr>
        <p:txBody>
          <a:bodyPr/>
          <a:lstStyle/>
          <a:p>
            <a:pPr algn="ctr">
              <a:lnSpc>
                <a:spcPct val="90000"/>
              </a:lnSpc>
              <a:buFont typeface="Georgia" panose="02040502050405020303" pitchFamily="18" charset="0"/>
              <a:buNone/>
            </a:pPr>
            <a:endParaRPr lang="it-IT" altLang="it-IT" b="1" dirty="0" smtClean="0"/>
          </a:p>
          <a:p>
            <a:pPr algn="ctr">
              <a:lnSpc>
                <a:spcPct val="90000"/>
              </a:lnSpc>
              <a:buFont typeface="Georgia" panose="02040502050405020303" pitchFamily="18" charset="0"/>
              <a:buNone/>
            </a:pPr>
            <a:r>
              <a:rPr lang="it-IT" altLang="it-IT" sz="2400" b="1" dirty="0" smtClean="0"/>
              <a:t>Gli obiettivi  che l’Istituto “E. Falcetti” intende  perseguire  sono:</a:t>
            </a:r>
          </a:p>
          <a:p>
            <a:pPr>
              <a:lnSpc>
                <a:spcPct val="90000"/>
              </a:lnSpc>
              <a:buFont typeface="Georgia" panose="02040502050405020303" pitchFamily="18" charset="0"/>
              <a:buNone/>
            </a:pPr>
            <a:endParaRPr lang="it-IT" altLang="it-IT" sz="2400" dirty="0" smtClean="0"/>
          </a:p>
          <a:p>
            <a:pPr>
              <a:lnSpc>
                <a:spcPct val="90000"/>
              </a:lnSpc>
            </a:pPr>
            <a:r>
              <a:rPr lang="it-IT" altLang="it-IT" dirty="0" smtClean="0"/>
              <a:t>Diminuire la percentuale di studenti collocati nelle fasce voto basse </a:t>
            </a:r>
          </a:p>
          <a:p>
            <a:pPr>
              <a:lnSpc>
                <a:spcPct val="90000"/>
              </a:lnSpc>
            </a:pPr>
            <a:r>
              <a:rPr lang="it-IT" altLang="it-IT" dirty="0" smtClean="0"/>
              <a:t>Elevare il loro livello di apprendimento </a:t>
            </a:r>
          </a:p>
          <a:p>
            <a:pPr>
              <a:lnSpc>
                <a:spcPct val="90000"/>
              </a:lnSpc>
            </a:pPr>
            <a:r>
              <a:rPr lang="it-IT" altLang="it-IT" dirty="0" smtClean="0"/>
              <a:t>Sviluppare l’autonomia, la sicurezza e la personalità degli studenti</a:t>
            </a:r>
          </a:p>
          <a:p>
            <a:pPr>
              <a:lnSpc>
                <a:spcPct val="90000"/>
              </a:lnSpc>
            </a:pPr>
            <a:r>
              <a:rPr lang="it-IT" altLang="it-IT" dirty="0" smtClean="0"/>
              <a:t>Migliorare gli esiti quadrimestrali e finali</a:t>
            </a:r>
          </a:p>
          <a:p>
            <a:pPr>
              <a:lnSpc>
                <a:spcPct val="90000"/>
              </a:lnSpc>
            </a:pPr>
            <a:r>
              <a:rPr lang="it-IT" altLang="it-IT" dirty="0" smtClean="0"/>
              <a:t>Uniformare i risultati tra classi e sedi dello stesso istituto</a:t>
            </a:r>
          </a:p>
          <a:p>
            <a:pPr>
              <a:lnSpc>
                <a:spcPct val="90000"/>
              </a:lnSpc>
            </a:pPr>
            <a:r>
              <a:rPr lang="it-IT" altLang="it-IT" dirty="0" smtClean="0"/>
              <a:t>Migliorare il raccordo tra gli ordini di scuola</a:t>
            </a:r>
          </a:p>
          <a:p>
            <a:pPr>
              <a:lnSpc>
                <a:spcPct val="90000"/>
              </a:lnSpc>
            </a:pPr>
            <a:r>
              <a:rPr lang="it-IT" altLang="it-IT" dirty="0" smtClean="0"/>
              <a:t>Creare corrispondenza tra consiglio orientativo e scelta effettuata</a:t>
            </a:r>
          </a:p>
          <a:p>
            <a:pPr>
              <a:lnSpc>
                <a:spcPct val="90000"/>
              </a:lnSpc>
            </a:pPr>
            <a:r>
              <a:rPr lang="it-IT" altLang="it-IT" dirty="0" smtClean="0"/>
              <a:t>Favorire lo sviluppo dei processi di apprendimento significativo (competenze)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38263" y="314325"/>
            <a:ext cx="9415462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it-IT" altLang="it-IT" sz="4200" smtClean="0">
                <a:solidFill>
                  <a:schemeClr val="tx1"/>
                </a:solidFill>
                <a:effectLst/>
              </a:rPr>
              <a:t>Cosa si sta facendo concretamente 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307975" y="1028700"/>
            <a:ext cx="11588750" cy="5653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1700" dirty="0" smtClean="0"/>
              <a:t>È </a:t>
            </a:r>
            <a:r>
              <a:rPr lang="it-IT" altLang="it-IT" sz="1700" dirty="0"/>
              <a:t>stato aggiornato il curricolo verticale per </a:t>
            </a:r>
            <a:r>
              <a:rPr lang="it-IT" altLang="it-IT" sz="1700" dirty="0" smtClean="0"/>
              <a:t>competenze</a:t>
            </a:r>
          </a:p>
          <a:p>
            <a:pPr marL="46037" indent="0">
              <a:lnSpc>
                <a:spcPct val="80000"/>
              </a:lnSpc>
              <a:buNone/>
            </a:pPr>
            <a:endParaRPr lang="it-IT" altLang="it-IT" sz="1700" dirty="0" smtClean="0"/>
          </a:p>
          <a:p>
            <a:pPr>
              <a:lnSpc>
                <a:spcPct val="80000"/>
              </a:lnSpc>
            </a:pPr>
            <a:r>
              <a:rPr lang="it-IT" altLang="it-IT" sz="1700" dirty="0" smtClean="0"/>
              <a:t>Si programmano due </a:t>
            </a:r>
            <a:r>
              <a:rPr lang="it-IT" altLang="it-IT" sz="1700" b="1" dirty="0" smtClean="0"/>
              <a:t>Macro – UDA</a:t>
            </a:r>
            <a:r>
              <a:rPr lang="it-IT" altLang="it-IT" sz="1700" dirty="0" smtClean="0"/>
              <a:t> quadrimestrali per classi parallele</a:t>
            </a:r>
          </a:p>
          <a:p>
            <a:pPr>
              <a:lnSpc>
                <a:spcPct val="80000"/>
              </a:lnSpc>
            </a:pPr>
            <a:endParaRPr lang="it-IT" altLang="it-IT" sz="1700" dirty="0" smtClean="0"/>
          </a:p>
          <a:p>
            <a:pPr>
              <a:lnSpc>
                <a:spcPct val="80000"/>
              </a:lnSpc>
            </a:pPr>
            <a:r>
              <a:rPr lang="it-IT" altLang="it-IT" sz="1700" dirty="0" smtClean="0"/>
              <a:t>Si effettuano </a:t>
            </a:r>
            <a:r>
              <a:rPr lang="it-IT" altLang="it-IT" sz="1700" b="1" dirty="0" smtClean="0"/>
              <a:t>prove di</a:t>
            </a:r>
            <a:r>
              <a:rPr lang="it-IT" altLang="it-IT" sz="1700" dirty="0" smtClean="0"/>
              <a:t> </a:t>
            </a:r>
            <a:r>
              <a:rPr lang="it-IT" altLang="it-IT" sz="1700" b="1" dirty="0" smtClean="0"/>
              <a:t>verifiche quadrimestrali</a:t>
            </a:r>
            <a:r>
              <a:rPr lang="it-IT" altLang="it-IT" sz="1700" dirty="0" smtClean="0"/>
              <a:t> per classi </a:t>
            </a:r>
            <a:r>
              <a:rPr lang="it-IT" altLang="it-IT" sz="1700" dirty="0" smtClean="0"/>
              <a:t>parallele per tutte le discipline, </a:t>
            </a:r>
            <a:r>
              <a:rPr lang="it-IT" altLang="it-IT" sz="1700" dirty="0" smtClean="0"/>
              <a:t>valutate con le medesime rubriche e seguendo gli stessi criteri</a:t>
            </a:r>
          </a:p>
          <a:p>
            <a:pPr marL="46037" indent="0">
              <a:lnSpc>
                <a:spcPct val="80000"/>
              </a:lnSpc>
              <a:buNone/>
            </a:pPr>
            <a:endParaRPr lang="it-IT" altLang="it-IT" sz="1700" dirty="0" smtClean="0"/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it-IT" sz="1700" dirty="0"/>
              <a:t>L’Istituto possiede un Curricolo dell’insegnamento trasversale di </a:t>
            </a:r>
            <a:r>
              <a:rPr lang="it-IT" sz="1700" dirty="0" smtClean="0"/>
              <a:t>Educazione </a:t>
            </a:r>
            <a:r>
              <a:rPr lang="it-IT" sz="1700" dirty="0"/>
              <a:t>C</a:t>
            </a:r>
            <a:r>
              <a:rPr lang="it-IT" sz="1700" dirty="0" smtClean="0"/>
              <a:t>ivica </a:t>
            </a:r>
            <a:r>
              <a:rPr lang="it-IT" sz="1700" dirty="0"/>
              <a:t>dall’anno scolastico 2020-2021 (D.M. 35/2020, ai sensi dell’Art. 3, Legge 92/2019</a:t>
            </a:r>
            <a:r>
              <a:rPr lang="it-IT" sz="1700" dirty="0" smtClean="0"/>
              <a:t>);</a:t>
            </a:r>
            <a:r>
              <a:rPr lang="it-IT" sz="1800" dirty="0" smtClean="0"/>
              <a:t> </a:t>
            </a:r>
            <a:r>
              <a:rPr lang="it-IT" sz="1800" dirty="0"/>
              <a:t>gli alunni si confrontano con regole da rispettare e vivono nella quotidianità esperienze di partecipazione attiva che costituiscono il primo passo verso il loro futuro di cittadini attivi, consapevoli e responsabili. </a:t>
            </a:r>
            <a:endParaRPr lang="it-IT" altLang="it-IT" sz="1700" dirty="0"/>
          </a:p>
          <a:p>
            <a:pPr>
              <a:lnSpc>
                <a:spcPct val="80000"/>
              </a:lnSpc>
            </a:pPr>
            <a:r>
              <a:rPr lang="it-IT" altLang="it-IT" sz="1700" dirty="0" smtClean="0"/>
              <a:t>Vengono realizzate </a:t>
            </a:r>
            <a:r>
              <a:rPr lang="it-IT" altLang="it-IT" sz="1700" b="1" dirty="0" smtClean="0"/>
              <a:t>unità di transizione</a:t>
            </a:r>
            <a:r>
              <a:rPr lang="it-IT" altLang="it-IT" sz="1700" dirty="0" smtClean="0"/>
              <a:t> per le classi ponte per creare continuità tra i diversi ordini di scuola</a:t>
            </a:r>
          </a:p>
          <a:p>
            <a:pPr>
              <a:lnSpc>
                <a:spcPct val="80000"/>
              </a:lnSpc>
            </a:pPr>
            <a:endParaRPr lang="it-IT" altLang="it-IT" sz="1700" dirty="0" smtClean="0"/>
          </a:p>
          <a:p>
            <a:pPr>
              <a:lnSpc>
                <a:spcPct val="80000"/>
              </a:lnSpc>
            </a:pPr>
            <a:r>
              <a:rPr lang="it-IT" altLang="it-IT" sz="1700" dirty="0" smtClean="0"/>
              <a:t>Si sostituisce l’approccio didattico tradizionale con nuove </a:t>
            </a:r>
            <a:r>
              <a:rPr lang="it-IT" altLang="it-IT" sz="1700" b="1" dirty="0" smtClean="0"/>
              <a:t>metodologie </a:t>
            </a:r>
            <a:r>
              <a:rPr lang="it-IT" altLang="it-IT" sz="1700" b="1" dirty="0" smtClean="0"/>
              <a:t>innovative</a:t>
            </a:r>
            <a:r>
              <a:rPr lang="it-IT" altLang="it-IT" sz="1700" dirty="0" smtClean="0"/>
              <a:t> </a:t>
            </a:r>
            <a:r>
              <a:rPr lang="it-IT" altLang="it-IT" sz="1700" dirty="0" smtClean="0"/>
              <a:t>supportate dal </a:t>
            </a:r>
            <a:r>
              <a:rPr lang="it-IT" altLang="it-IT" sz="1700" dirty="0" smtClean="0"/>
              <a:t>digitale</a:t>
            </a:r>
            <a:r>
              <a:rPr lang="it-IT" altLang="it-IT" sz="1700" dirty="0" smtClean="0"/>
              <a:t>.</a:t>
            </a:r>
          </a:p>
          <a:p>
            <a:pPr>
              <a:lnSpc>
                <a:spcPct val="80000"/>
              </a:lnSpc>
            </a:pPr>
            <a:endParaRPr lang="it-IT" altLang="it-IT" sz="1700" dirty="0" smtClean="0"/>
          </a:p>
          <a:p>
            <a:pPr>
              <a:lnSpc>
                <a:spcPct val="80000"/>
              </a:lnSpc>
            </a:pPr>
            <a:r>
              <a:rPr lang="it-IT" altLang="it-IT" sz="1700" dirty="0" smtClean="0"/>
              <a:t>Si progettano </a:t>
            </a:r>
            <a:r>
              <a:rPr lang="it-IT" altLang="it-IT" sz="1700" b="1" dirty="0" smtClean="0"/>
              <a:t>attività alternative</a:t>
            </a:r>
            <a:r>
              <a:rPr lang="it-IT" altLang="it-IT" sz="1700" dirty="0" smtClean="0"/>
              <a:t> (cittadinanza attiva) per gli alunni che non si avvalgono dell’insegnamento della religione cattolica</a:t>
            </a:r>
          </a:p>
          <a:p>
            <a:pPr>
              <a:lnSpc>
                <a:spcPct val="80000"/>
              </a:lnSpc>
            </a:pPr>
            <a:endParaRPr lang="it-IT" altLang="it-IT" sz="1700" dirty="0" smtClean="0"/>
          </a:p>
          <a:p>
            <a:pPr>
              <a:lnSpc>
                <a:spcPct val="80000"/>
              </a:lnSpc>
            </a:pPr>
            <a:r>
              <a:rPr lang="it-IT" altLang="it-IT" sz="1700" dirty="0" smtClean="0"/>
              <a:t>Si amplia l’offerta formativa con adesioni a </a:t>
            </a:r>
            <a:r>
              <a:rPr lang="it-IT" altLang="it-IT" sz="1700" b="1" dirty="0" smtClean="0"/>
              <a:t>proposte del territorio</a:t>
            </a:r>
            <a:r>
              <a:rPr lang="it-IT" altLang="it-IT" sz="1700" dirty="0" smtClean="0"/>
              <a:t> e ministeriali, </a:t>
            </a:r>
            <a:r>
              <a:rPr lang="it-IT" altLang="it-IT" sz="1700" b="1" dirty="0" smtClean="0"/>
              <a:t>progetti d’Istituto</a:t>
            </a:r>
            <a:r>
              <a:rPr lang="it-IT" altLang="it-IT" sz="1700" dirty="0" smtClean="0"/>
              <a:t> curriculari ed extracurriculari, PON, …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antello parole di pace - Centro Gulliver Vare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37" y="5223356"/>
            <a:ext cx="1608901" cy="163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2" name="Immagine 6" descr="Risultati immagini per immagini progetto sicurezza alun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55" y="1416105"/>
            <a:ext cx="1331913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658813" y="0"/>
            <a:ext cx="10995025" cy="769938"/>
          </a:xfrm>
        </p:spPr>
        <p:txBody>
          <a:bodyPr/>
          <a:lstStyle/>
          <a:p>
            <a:r>
              <a:rPr lang="it-IT" altLang="it-IT" sz="3600" b="1" smtClean="0"/>
              <a:t>Alcuni progetti attuati o in fase di realizzazione</a:t>
            </a:r>
          </a:p>
        </p:txBody>
      </p:sp>
      <p:pic>
        <p:nvPicPr>
          <p:cNvPr id="51204" name="Immagine 13" descr="Descrizione: Risultati immagini per immagine accoglienza scuo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096963"/>
            <a:ext cx="18954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538163" y="733703"/>
            <a:ext cx="15311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b="1" i="1" dirty="0" smtClean="0"/>
              <a:t>Accoglienza</a:t>
            </a:r>
            <a:endParaRPr lang="it-IT" altLang="it-IT" dirty="0">
              <a:latin typeface="Cambria" panose="02040503050406030204" pitchFamily="18" charset="0"/>
            </a:endParaRPr>
          </a:p>
        </p:txBody>
      </p:sp>
      <p:pic>
        <p:nvPicPr>
          <p:cNvPr id="51206" name="Immagine 12" descr="ANd9GcQe6YA4LvTrFNYeSOWb__sWD3v96flFhGyI-3YAIFJMcKmqiQpwB9H33l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498850"/>
            <a:ext cx="190341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Immagine 11" descr="Descrizione: dossier-memoria-immagi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5830888"/>
            <a:ext cx="23495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Rectangle 11"/>
          <p:cNvSpPr>
            <a:spLocks noChangeArrowheads="1"/>
          </p:cNvSpPr>
          <p:nvPr/>
        </p:nvSpPr>
        <p:spPr bwMode="auto">
          <a:xfrm>
            <a:off x="6553200" y="5141913"/>
            <a:ext cx="23653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i="1" dirty="0"/>
              <a:t>SHOAH/ Le Foibe</a:t>
            </a:r>
          </a:p>
          <a:p>
            <a:pPr eaLnBrk="1" hangingPunct="1"/>
            <a:r>
              <a:rPr lang="it-IT" altLang="it-IT" b="1" i="1" dirty="0"/>
              <a:t>Don Peppino Diana</a:t>
            </a:r>
            <a:r>
              <a:rPr lang="it-IT" altLang="it-IT" dirty="0"/>
              <a:t> </a:t>
            </a:r>
          </a:p>
        </p:txBody>
      </p:sp>
      <p:pic>
        <p:nvPicPr>
          <p:cNvPr id="51209" name="Immagine 9" descr="ANd9GcTka_dhgtc3-MLrMDJQQ_YQaF2pfU6S9f5wEBUWthJxFGOd49ntd_u7KF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74" y="1948060"/>
            <a:ext cx="2058987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2" name="Rectangle 16"/>
          <p:cNvSpPr>
            <a:spLocks noChangeArrowheads="1"/>
          </p:cNvSpPr>
          <p:nvPr/>
        </p:nvSpPr>
        <p:spPr bwMode="auto">
          <a:xfrm>
            <a:off x="5919903" y="748874"/>
            <a:ext cx="13131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i="1" dirty="0" smtClean="0"/>
              <a:t>Progetto</a:t>
            </a:r>
            <a:endParaRPr lang="it-IT" altLang="it-IT" b="1" i="1" dirty="0"/>
          </a:p>
          <a:p>
            <a:pPr eaLnBrk="1" hangingPunct="1"/>
            <a:r>
              <a:rPr lang="it-IT" altLang="it-IT" b="1" i="1" dirty="0" smtClean="0"/>
              <a:t>Sicurezza</a:t>
            </a:r>
            <a:r>
              <a:rPr lang="it-IT" altLang="it-IT" dirty="0" smtClean="0"/>
              <a:t> </a:t>
            </a:r>
            <a:endParaRPr lang="it-IT" altLang="it-IT" dirty="0">
              <a:latin typeface="Cambria" panose="02040503050406030204" pitchFamily="18" charset="0"/>
            </a:endParaRPr>
          </a:p>
        </p:txBody>
      </p:sp>
      <p:sp>
        <p:nvSpPr>
          <p:cNvPr id="51213" name="Rectangle 18"/>
          <p:cNvSpPr>
            <a:spLocks noChangeArrowheads="1"/>
          </p:cNvSpPr>
          <p:nvPr/>
        </p:nvSpPr>
        <p:spPr bwMode="auto">
          <a:xfrm>
            <a:off x="2511425" y="1022906"/>
            <a:ext cx="26336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 b="1" i="1" dirty="0"/>
          </a:p>
        </p:txBody>
      </p:sp>
      <p:pic>
        <p:nvPicPr>
          <p:cNvPr id="51214" name="Immagine 4" descr="Risultati immagini per immagini progetto Teleth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502" y="1867609"/>
            <a:ext cx="17240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6" name="Rectangle 24"/>
          <p:cNvSpPr>
            <a:spLocks noChangeArrowheads="1"/>
          </p:cNvSpPr>
          <p:nvPr/>
        </p:nvSpPr>
        <p:spPr bwMode="auto">
          <a:xfrm>
            <a:off x="7555558" y="795912"/>
            <a:ext cx="185178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b="1" i="1" dirty="0" smtClean="0"/>
              <a:t>Prevenzione</a:t>
            </a:r>
            <a:endParaRPr lang="it-IT" altLang="it-IT" b="1" i="1" dirty="0"/>
          </a:p>
          <a:p>
            <a:pPr algn="ctr" eaLnBrk="1" hangingPunct="1"/>
            <a:r>
              <a:rPr lang="it-IT" altLang="it-IT" b="1" i="1" dirty="0"/>
              <a:t>Bullismo e</a:t>
            </a:r>
          </a:p>
          <a:p>
            <a:pPr algn="ctr" eaLnBrk="1" hangingPunct="1"/>
            <a:r>
              <a:rPr lang="it-IT" altLang="it-IT" b="1" i="1" dirty="0" err="1" smtClean="0"/>
              <a:t>Cyberbullismo</a:t>
            </a:r>
            <a:r>
              <a:rPr lang="it-IT" altLang="it-IT" dirty="0" smtClean="0"/>
              <a:t> </a:t>
            </a:r>
            <a:endParaRPr lang="it-IT" altLang="it-IT" dirty="0">
              <a:latin typeface="Cambria" panose="02040503050406030204" pitchFamily="18" charset="0"/>
            </a:endParaRPr>
          </a:p>
        </p:txBody>
      </p:sp>
      <p:sp>
        <p:nvSpPr>
          <p:cNvPr id="51221" name="Rectangle 18"/>
          <p:cNvSpPr>
            <a:spLocks noChangeArrowheads="1"/>
          </p:cNvSpPr>
          <p:nvPr/>
        </p:nvSpPr>
        <p:spPr bwMode="auto">
          <a:xfrm>
            <a:off x="4064517" y="4659997"/>
            <a:ext cx="21595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b="1" i="1" dirty="0" smtClean="0"/>
              <a:t>Marcia della pace</a:t>
            </a:r>
          </a:p>
          <a:p>
            <a:pPr algn="ctr" eaLnBrk="1" hangingPunct="1"/>
            <a:r>
              <a:rPr lang="it-IT" altLang="it-IT" b="1" i="1" dirty="0" smtClean="0"/>
              <a:t> 4 ottobre</a:t>
            </a:r>
            <a:endParaRPr lang="it-IT" altLang="it-IT" b="1" i="1" dirty="0"/>
          </a:p>
        </p:txBody>
      </p:sp>
      <p:sp>
        <p:nvSpPr>
          <p:cNvPr id="51222" name="Rectangle 18"/>
          <p:cNvSpPr>
            <a:spLocks noChangeArrowheads="1"/>
          </p:cNvSpPr>
          <p:nvPr/>
        </p:nvSpPr>
        <p:spPr bwMode="auto">
          <a:xfrm>
            <a:off x="-265113" y="2776538"/>
            <a:ext cx="32940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b="1" i="1" dirty="0"/>
              <a:t>Manifestazione</a:t>
            </a:r>
          </a:p>
          <a:p>
            <a:pPr algn="ctr" eaLnBrk="1" hangingPunct="1"/>
            <a:r>
              <a:rPr lang="it-IT" altLang="it-IT" b="1" i="1" dirty="0"/>
              <a:t>4 Novembre - Apice</a:t>
            </a:r>
          </a:p>
        </p:txBody>
      </p:sp>
      <p:sp>
        <p:nvSpPr>
          <p:cNvPr id="51223" name="Rectangle 18"/>
          <p:cNvSpPr>
            <a:spLocks noChangeArrowheads="1"/>
          </p:cNvSpPr>
          <p:nvPr/>
        </p:nvSpPr>
        <p:spPr bwMode="auto">
          <a:xfrm>
            <a:off x="9651490" y="1257577"/>
            <a:ext cx="19716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b="1" i="1" dirty="0"/>
              <a:t>Manifestazione </a:t>
            </a:r>
          </a:p>
          <a:p>
            <a:pPr algn="ctr" eaLnBrk="1" hangingPunct="1"/>
            <a:r>
              <a:rPr lang="it-IT" altLang="it-IT" b="1" i="1" dirty="0" err="1" smtClean="0"/>
              <a:t>Telethon</a:t>
            </a:r>
            <a:endParaRPr lang="it-IT" altLang="it-IT" b="1" i="1" dirty="0"/>
          </a:p>
        </p:txBody>
      </p:sp>
      <p:sp>
        <p:nvSpPr>
          <p:cNvPr id="51228" name="AutoShape 27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51229" name="AutoShape 29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51232" name="Immagin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96" y="1675883"/>
            <a:ext cx="219233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3" name="Picture 33" descr="Risultato immagini per pallapugno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7" y="5418932"/>
            <a:ext cx="179546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4" name="Rectangle 11"/>
          <p:cNvSpPr>
            <a:spLocks noChangeArrowheads="1"/>
          </p:cNvSpPr>
          <p:nvPr/>
        </p:nvSpPr>
        <p:spPr bwMode="auto">
          <a:xfrm>
            <a:off x="950913" y="4973639"/>
            <a:ext cx="19161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i="1" dirty="0"/>
              <a:t>Pratica sportiva</a:t>
            </a:r>
            <a:endParaRPr lang="it-IT" altLang="it-IT" dirty="0"/>
          </a:p>
        </p:txBody>
      </p:sp>
      <p:pic>
        <p:nvPicPr>
          <p:cNvPr id="51235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42" y="3812381"/>
            <a:ext cx="2559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713760" y="1055508"/>
            <a:ext cx="32178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Progetto </a:t>
            </a:r>
            <a:r>
              <a:rPr lang="it-IT" b="1" dirty="0" err="1" smtClean="0"/>
              <a:t>ORIENTAlife</a:t>
            </a:r>
            <a:r>
              <a:rPr lang="it-IT" b="1" dirty="0" smtClean="0"/>
              <a:t> </a:t>
            </a:r>
            <a:r>
              <a:rPr lang="it-IT" b="1" dirty="0" smtClean="0"/>
              <a:t>didattica </a:t>
            </a:r>
            <a:r>
              <a:rPr lang="it-IT" sz="1600" b="1" dirty="0" smtClean="0"/>
              <a:t>orientativa/orientamento</a:t>
            </a:r>
            <a:endParaRPr lang="it-IT" sz="1600" b="1" dirty="0"/>
          </a:p>
        </p:txBody>
      </p:sp>
      <p:pic>
        <p:nvPicPr>
          <p:cNvPr id="33" name="Immagine 3" descr="Descrizione: https://www.istruzione.it/ri-generazione-scuola/assets/img/icone/transizione-ecologic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4756150"/>
            <a:ext cx="144145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ttangolo 2"/>
          <p:cNvSpPr>
            <a:spLocks noChangeArrowheads="1"/>
          </p:cNvSpPr>
          <p:nvPr/>
        </p:nvSpPr>
        <p:spPr bwMode="auto">
          <a:xfrm>
            <a:off x="9020175" y="3733800"/>
            <a:ext cx="28908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600" b="1" i="1" dirty="0">
                <a:solidFill>
                  <a:srgbClr val="000000"/>
                </a:solidFill>
                <a:latin typeface="Arial" pitchFamily="34" charset="0"/>
              </a:rPr>
              <a:t>TRANSIZIONE ECOLOGICA E CULTURALE</a:t>
            </a:r>
          </a:p>
          <a:p>
            <a:pPr algn="ctr"/>
            <a:r>
              <a:rPr lang="it-IT" sz="1600" b="1" i="1" dirty="0">
                <a:solidFill>
                  <a:srgbClr val="000000"/>
                </a:solidFill>
                <a:latin typeface="Arial" pitchFamily="34" charset="0"/>
              </a:rPr>
              <a:t>EDUCARE ALLA SOSTENIBILITA’</a:t>
            </a:r>
          </a:p>
        </p:txBody>
      </p:sp>
      <p:pic>
        <p:nvPicPr>
          <p:cNvPr id="35" name="Immagin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09" y="3498850"/>
            <a:ext cx="1901825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5905255" y="2988192"/>
            <a:ext cx="32940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b="1" i="1" dirty="0" smtClean="0"/>
              <a:t>Strumento musicale</a:t>
            </a:r>
            <a:endParaRPr lang="it-IT" altLang="it-IT" b="1" i="1" dirty="0"/>
          </a:p>
          <a:p>
            <a:pPr algn="ctr" eaLnBrk="1" hangingPunct="1"/>
            <a:r>
              <a:rPr lang="it-IT" altLang="it-IT" b="1" i="1" dirty="0"/>
              <a:t> Apice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600075" y="815975"/>
            <a:ext cx="10212388" cy="11287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11213" y="815975"/>
            <a:ext cx="1019968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+mj-ea"/>
                <a:cs typeface="+mj-cs"/>
              </a:rPr>
              <a:t>Le Famiglie degli alunni che frequentano la classe 5^ della scuola primaria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chemeClr val="accent1">
                  <a:lumMod val="50000"/>
                </a:schemeClr>
              </a:solidFill>
              <a:latin typeface="Verdana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+mj-ea"/>
                <a:cs typeface="+mj-cs"/>
              </a:rPr>
              <a:t>potranno SCEGLIERE tra i seguenti modelli orario 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71475" y="2617788"/>
            <a:ext cx="5106988" cy="1608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00075" y="2728913"/>
            <a:ext cx="4649788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+mj-ea"/>
                <a:cs typeface="+mj-cs"/>
              </a:rPr>
              <a:t>Tempo Ordinario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800" b="1" dirty="0">
              <a:solidFill>
                <a:schemeClr val="accent1">
                  <a:lumMod val="50000"/>
                </a:schemeClr>
              </a:solidFill>
              <a:latin typeface="Verdana"/>
              <a:ea typeface="+mj-ea"/>
              <a:cs typeface="+mj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30 ore </a:t>
            </a:r>
            <a:r>
              <a:rPr lang="it-IT" sz="2800" dirty="0">
                <a:latin typeface="+mn-lt"/>
              </a:rPr>
              <a:t>	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034088" y="2657475"/>
            <a:ext cx="5105400" cy="1609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262688" y="3159125"/>
            <a:ext cx="46482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+mj-ea"/>
                <a:cs typeface="+mj-cs"/>
              </a:rPr>
              <a:t>Tempo Prolungato</a:t>
            </a:r>
            <a:r>
              <a:rPr lang="it-IT" sz="2800" dirty="0">
                <a:latin typeface="+mn-lt"/>
              </a:rPr>
              <a:t>	</a:t>
            </a:r>
          </a:p>
        </p:txBody>
      </p:sp>
      <p:cxnSp>
        <p:nvCxnSpPr>
          <p:cNvPr id="22" name="Connettore 2 21"/>
          <p:cNvCxnSpPr>
            <a:stCxn id="7" idx="2"/>
            <a:endCxn id="10" idx="0"/>
          </p:cNvCxnSpPr>
          <p:nvPr/>
        </p:nvCxnSpPr>
        <p:spPr>
          <a:xfrm>
            <a:off x="5707063" y="1944688"/>
            <a:ext cx="2879725" cy="7127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7" idx="2"/>
            <a:endCxn id="8" idx="0"/>
          </p:cNvCxnSpPr>
          <p:nvPr/>
        </p:nvCxnSpPr>
        <p:spPr>
          <a:xfrm flipH="1">
            <a:off x="2924175" y="1944688"/>
            <a:ext cx="2782888" cy="6731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6435725" y="4835525"/>
            <a:ext cx="1719263" cy="811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6435725" y="5030788"/>
            <a:ext cx="1719263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36 ore</a:t>
            </a:r>
            <a:endParaRPr lang="it-IT" sz="2800" dirty="0">
              <a:latin typeface="+mn-lt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8742363" y="4835525"/>
            <a:ext cx="1719262" cy="811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8742363" y="5030788"/>
            <a:ext cx="1719262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40 ore</a:t>
            </a:r>
            <a:endParaRPr lang="it-IT" sz="2800" dirty="0">
              <a:latin typeface="+mn-lt"/>
            </a:endParaRPr>
          </a:p>
        </p:txBody>
      </p:sp>
      <p:cxnSp>
        <p:nvCxnSpPr>
          <p:cNvPr id="35" name="Connettore 2 34"/>
          <p:cNvCxnSpPr>
            <a:endCxn id="31" idx="0"/>
          </p:cNvCxnSpPr>
          <p:nvPr/>
        </p:nvCxnSpPr>
        <p:spPr>
          <a:xfrm flipH="1">
            <a:off x="7296150" y="4267200"/>
            <a:ext cx="1344613" cy="5683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10" idx="2"/>
            <a:endCxn id="33" idx="0"/>
          </p:cNvCxnSpPr>
          <p:nvPr/>
        </p:nvCxnSpPr>
        <p:spPr>
          <a:xfrm>
            <a:off x="8586788" y="4267200"/>
            <a:ext cx="1016000" cy="5683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1"/>
          <p:cNvSpPr/>
          <p:nvPr/>
        </p:nvSpPr>
        <p:spPr>
          <a:xfrm>
            <a:off x="8586788" y="5926138"/>
            <a:ext cx="2225675" cy="819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8486775" y="6013450"/>
            <a:ext cx="24241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>
                <a:solidFill>
                  <a:schemeClr val="bg2">
                    <a:lumMod val="50000"/>
                  </a:schemeClr>
                </a:solidFill>
                <a:latin typeface="Verdana"/>
                <a:ea typeface="+mj-ea"/>
                <a:cs typeface="+mj-cs"/>
              </a:rPr>
              <a:t>Non proposta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>
                <a:solidFill>
                  <a:schemeClr val="bg2">
                    <a:lumMod val="50000"/>
                  </a:schemeClr>
                </a:solidFill>
                <a:latin typeface="Verdana"/>
                <a:ea typeface="+mj-ea"/>
                <a:cs typeface="+mj-cs"/>
              </a:rPr>
              <a:t>dalla nostra scuola</a:t>
            </a:r>
            <a:endParaRPr lang="it-IT" sz="1600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44" name="Connettore 2 43"/>
          <p:cNvCxnSpPr/>
          <p:nvPr/>
        </p:nvCxnSpPr>
        <p:spPr>
          <a:xfrm>
            <a:off x="9602788" y="5641975"/>
            <a:ext cx="0" cy="2841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/>
          <p:cNvSpPr/>
          <p:nvPr/>
        </p:nvSpPr>
        <p:spPr>
          <a:xfrm>
            <a:off x="6134100" y="5926138"/>
            <a:ext cx="2225675" cy="819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6034088" y="6013450"/>
            <a:ext cx="24241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u="sng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Proposta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>
                <a:solidFill>
                  <a:srgbClr val="FF0000"/>
                </a:solidFill>
                <a:latin typeface="Verdana"/>
                <a:ea typeface="+mj-ea"/>
                <a:cs typeface="+mj-cs"/>
              </a:rPr>
              <a:t>dalla nostra scuola</a:t>
            </a:r>
            <a:endParaRPr lang="it-IT" sz="1600" i="1" dirty="0">
              <a:latin typeface="+mn-lt"/>
            </a:endParaRPr>
          </a:p>
        </p:txBody>
      </p:sp>
      <p:cxnSp>
        <p:nvCxnSpPr>
          <p:cNvPr id="48" name="Connettore 2 47"/>
          <p:cNvCxnSpPr/>
          <p:nvPr/>
        </p:nvCxnSpPr>
        <p:spPr>
          <a:xfrm>
            <a:off x="7245350" y="5651500"/>
            <a:ext cx="0" cy="2841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166688" y="4476751"/>
            <a:ext cx="55403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Si ricorda inoltre che l’articolazione oraria settimanale è determinata dalla maggioranza delle richieste delle famiglie ed è subordinata all’attivazione da parte dell’ente comunale dei servizi di trasporto e mensa oltre che all’autorizzazione delle risorse di organico assegnate da parte delle articolazioni periferiche dell’USR per la Campania.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63513"/>
            <a:ext cx="12192000" cy="869950"/>
          </a:xfrm>
          <a:prstGeom prst="rect">
            <a:avLst/>
          </a:prstGeom>
        </p:spPr>
        <p:txBody>
          <a:bodyPr>
            <a:spAutoFit/>
          </a:bodyPr>
          <a:lstStyle>
            <a:lvl1pPr marL="225425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600"/>
              </a:spcAft>
              <a:defRPr/>
            </a:pPr>
            <a:r>
              <a:rPr lang="it-IT" altLang="it-IT" sz="2000" b="1">
                <a:solidFill>
                  <a:srgbClr val="D85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ORGANIZZAZIONE DELLE ATTIVITA’ DISCIPLINARI</a:t>
            </a:r>
          </a:p>
          <a:p>
            <a:pPr algn="ctr" eaLnBrk="1" hangingPunct="1">
              <a:lnSpc>
                <a:spcPct val="115000"/>
              </a:lnSpc>
              <a:spcAft>
                <a:spcPts val="600"/>
              </a:spcAft>
              <a:defRPr/>
            </a:pPr>
            <a:r>
              <a:rPr lang="it-IT" altLang="it-IT" sz="20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SCUOLA SECONDARIA DI 1° GRADO</a:t>
            </a:r>
          </a:p>
        </p:txBody>
      </p:sp>
      <p:graphicFrame>
        <p:nvGraphicFramePr>
          <p:cNvPr id="63550" name="Group 62"/>
          <p:cNvGraphicFramePr>
            <a:graphicFrameLocks noGrp="1"/>
          </p:cNvGraphicFramePr>
          <p:nvPr/>
        </p:nvGraphicFramePr>
        <p:xfrm>
          <a:off x="1274763" y="1111250"/>
          <a:ext cx="9852025" cy="5121275"/>
        </p:xfrm>
        <a:graphic>
          <a:graphicData uri="http://schemas.openxmlformats.org/drawingml/2006/table">
            <a:tbl>
              <a:tblPr/>
              <a:tblGrid>
                <a:gridCol w="2897187"/>
                <a:gridCol w="3233738"/>
                <a:gridCol w="3721100"/>
              </a:tblGrid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DISCIPLINE</a:t>
                      </a:r>
                    </a:p>
                  </a:txBody>
                  <a:tcPr marL="56556" marR="565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TEMPO ORDINARIO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ORE 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SETTIMANALI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Tutte in orario antimeridiano</a:t>
                      </a:r>
                    </a:p>
                  </a:txBody>
                  <a:tcPr marL="56556" marR="565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TEMPO PROLUNGATO</a:t>
                      </a:r>
                      <a:endParaRPr kumimoji="0" lang="it-IT" altLang="it-IT" sz="1800" b="1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ORE 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SETTIMANALI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 cui 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h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orario antimeridiano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 h 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orario pomeridiano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 h </a:t>
                      </a: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tempo mensa</a:t>
                      </a:r>
                    </a:p>
                  </a:txBody>
                  <a:tcPr marL="56556" marR="565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1.   Italiano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2.   Inglese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98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3.   Francese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34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4.   Musica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39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5.   Arte e Immagine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42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6.   Educazione Fisica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47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7.   Storia 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42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8.   Geografia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36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9.   Matematica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34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10. Scienze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44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11. Tecnologia 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196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12.  Religione*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21306A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rgbClr val="21306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56" marR="565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54333" name="Rettangolo 4"/>
          <p:cNvSpPr>
            <a:spLocks noChangeArrowheads="1"/>
          </p:cNvSpPr>
          <p:nvPr/>
        </p:nvSpPr>
        <p:spPr bwMode="auto">
          <a:xfrm>
            <a:off x="1216025" y="6232525"/>
            <a:ext cx="9923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t-IT" altLang="it-IT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* I genitori degli alunni che non si avvalgono della Religione Cattolica opereranno una scelta all’atto dell’iscrizione mediante compilazione del modulo predisposto allo scopo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300" y="0"/>
            <a:ext cx="11055350" cy="10156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it-IT" altLang="it-IT" sz="2000" b="1" dirty="0">
                <a:solidFill>
                  <a:srgbClr val="D85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SCUOLA SECONDARIA DI I </a:t>
            </a:r>
            <a:r>
              <a:rPr lang="it-IT" altLang="it-IT" sz="2000" b="1" dirty="0" smtClean="0">
                <a:solidFill>
                  <a:srgbClr val="D85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GRADO</a:t>
            </a:r>
            <a:endParaRPr lang="it-IT" altLang="it-IT" sz="2000" b="1" dirty="0">
              <a:solidFill>
                <a:srgbClr val="D85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it-IT" altLang="it-IT" sz="2000" b="1" dirty="0">
                <a:solidFill>
                  <a:srgbClr val="D85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Orario funzionamento</a:t>
            </a:r>
          </a:p>
        </p:txBody>
      </p:sp>
      <p:graphicFrame>
        <p:nvGraphicFramePr>
          <p:cNvPr id="133123" name="Group 3"/>
          <p:cNvGraphicFramePr>
            <a:graphicFrameLocks noGrp="1"/>
          </p:cNvGraphicFramePr>
          <p:nvPr/>
        </p:nvGraphicFramePr>
        <p:xfrm>
          <a:off x="614363" y="923925"/>
          <a:ext cx="10931525" cy="4676223"/>
        </p:xfrm>
        <a:graphic>
          <a:graphicData uri="http://schemas.openxmlformats.org/drawingml/2006/table">
            <a:tbl>
              <a:tblPr/>
              <a:tblGrid>
                <a:gridCol w="2185987"/>
                <a:gridCol w="2185988"/>
                <a:gridCol w="2187575"/>
                <a:gridCol w="2185987"/>
                <a:gridCol w="2185988"/>
              </a:tblGrid>
              <a:tr h="612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Tempo normale</a:t>
                      </a:r>
                    </a:p>
                  </a:txBody>
                  <a:tcPr marL="66657" marR="666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Tempo prolungato</a:t>
                      </a:r>
                    </a:p>
                  </a:txBody>
                  <a:tcPr marL="66657" marR="6665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247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85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 settembre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85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dicembre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85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 gennaio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85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maggio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85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 settembre a dicembre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85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 gennaio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85C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maggio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6247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73C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Lunedì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8.00 - 13.25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8.00 - 13.30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8.00 - 13.25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8.00 - 13.30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612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73C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Martedì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8.00 - 13.25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8.00 - 13.30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8.00 - 16.25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8.00 - 16.15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6247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73C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Mercoledì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8.00 - 13.25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8.00 - 13.30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8.00 - 13.25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8.00 - 13.30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6247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73C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Giovedì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8.00 - 13.25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8.00 - 13.30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8.00 - 16.25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8.00 - 16.15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6123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73C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Venerdì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8.00 - 13.25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8.00 - 13.30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8.00 - 13.25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8.00 - 13.30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312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73C6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Sabato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8.00 - 13.25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8.10 - 13.35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657" marR="6665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55353" name="Rettangolo 9"/>
          <p:cNvSpPr>
            <a:spLocks noChangeArrowheads="1"/>
          </p:cNvSpPr>
          <p:nvPr/>
        </p:nvSpPr>
        <p:spPr bwMode="auto">
          <a:xfrm>
            <a:off x="546100" y="5746750"/>
            <a:ext cx="109870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L’orario scolastico così modulato permetterà agli alunni di effettuare nel corso dell’anno scolastico il monte ore annuo obbligatorio di:</a:t>
            </a:r>
          </a:p>
          <a:p>
            <a:pPr algn="just" eaLnBrk="1" hangingPunct="1"/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990 ore </a:t>
            </a:r>
            <a:r>
              <a:rPr lang="it-IT" altLang="it-IT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le classi a 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tempo normale</a:t>
            </a:r>
            <a:r>
              <a:rPr lang="it-IT" altLang="it-IT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- 1188 ore </a:t>
            </a:r>
            <a:r>
              <a:rPr lang="it-IT" altLang="it-IT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le classi a 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tempo prolungato</a:t>
            </a:r>
            <a:endParaRPr lang="it-IT" altLang="it-IT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3"/>
          <p:cNvSpPr>
            <a:spLocks noChangeArrowheads="1"/>
          </p:cNvSpPr>
          <p:nvPr/>
        </p:nvSpPr>
        <p:spPr bwMode="auto">
          <a:xfrm rot="2503531">
            <a:off x="3543300" y="1104900"/>
            <a:ext cx="4945063" cy="5202238"/>
          </a:xfrm>
          <a:custGeom>
            <a:avLst/>
            <a:gdLst>
              <a:gd name="T0" fmla="*/ 1132113337 w 21600"/>
              <a:gd name="T1" fmla="*/ 626464820 h 21600"/>
              <a:gd name="T2" fmla="*/ 566056783 w 21600"/>
              <a:gd name="T3" fmla="*/ 1252929639 h 21600"/>
              <a:gd name="T4" fmla="*/ 0 w 21600"/>
              <a:gd name="T5" fmla="*/ 626464820 h 21600"/>
              <a:gd name="T6" fmla="*/ 566056783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bg2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55750" y="0"/>
            <a:ext cx="868203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it-IT" altLang="it-IT" sz="4200" u="sng" smtClean="0">
                <a:solidFill>
                  <a:schemeClr val="tx1"/>
                </a:solidFill>
                <a:effectLst/>
              </a:rPr>
              <a:t>INDIRIZZO MUSICALE</a:t>
            </a:r>
            <a:r>
              <a:rPr lang="it-IT" altLang="it-IT" sz="4200" smtClean="0">
                <a:solidFill>
                  <a:schemeClr val="tx1"/>
                </a:solidFill>
                <a:effectLst/>
              </a:rPr>
              <a:t/>
            </a:r>
            <a:br>
              <a:rPr lang="it-IT" altLang="it-IT" sz="4200" smtClean="0">
                <a:solidFill>
                  <a:schemeClr val="tx1"/>
                </a:solidFill>
                <a:effectLst/>
              </a:rPr>
            </a:br>
            <a:r>
              <a:rPr lang="it-IT" altLang="it-IT" sz="4200" smtClean="0">
                <a:solidFill>
                  <a:schemeClr val="tx1"/>
                </a:solidFill>
                <a:effectLst/>
              </a:rPr>
              <a:t>SEDE APICE</a:t>
            </a:r>
          </a:p>
        </p:txBody>
      </p:sp>
      <p:pic>
        <p:nvPicPr>
          <p:cNvPr id="57348" name="Immagine 20" descr="intrattenimento,musica,notazione musicale,note musicali,spartito,strumenti a corde,strumenti musicali,violini"/>
          <p:cNvPicPr>
            <a:picLocks noGrp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5688" y="979488"/>
            <a:ext cx="3005137" cy="2360612"/>
          </a:xfrm>
        </p:spPr>
      </p:pic>
      <p:pic>
        <p:nvPicPr>
          <p:cNvPr id="57349" name="Immagine 22" descr="Musica,strumenti,strumenti a corde,strumenti musicali,violoncelli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6"/>
          <a:stretch>
            <a:fillRect/>
          </a:stretch>
        </p:blipFill>
        <p:spPr bwMode="auto">
          <a:xfrm>
            <a:off x="7897813" y="1063625"/>
            <a:ext cx="27559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Immagine 24" descr="bacchetta da tamburo,batteria,Divertimento,luoghi,Musica,note musicali,strumenti a percussione,strumenti musicali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4308475"/>
            <a:ext cx="335438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Immagine 25" descr="Visualizza dettagli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22"/>
          <a:stretch>
            <a:fillRect/>
          </a:stretch>
        </p:blipFill>
        <p:spPr bwMode="auto">
          <a:xfrm>
            <a:off x="7999413" y="4276725"/>
            <a:ext cx="3262312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2824163" y="3259138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/>
              <a:t>VIOLINO</a:t>
            </a:r>
            <a:r>
              <a:rPr lang="it-IT" altLang="it-IT"/>
              <a:t> 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8726488" y="3311525"/>
            <a:ext cx="189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/>
              <a:t>VIOLONCELLO</a:t>
            </a:r>
            <a:r>
              <a:rPr lang="it-IT" altLang="it-IT"/>
              <a:t> 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2235200" y="6491288"/>
            <a:ext cx="182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/>
              <a:t>PERCUSSIONI</a:t>
            </a:r>
            <a:r>
              <a:rPr lang="it-IT" altLang="it-IT"/>
              <a:t> 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9350375" y="6299200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/>
              <a:t>SASSOFONO</a:t>
            </a:r>
            <a:r>
              <a:rPr lang="it-IT" altLang="it-IT"/>
              <a:t> 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4448175" y="2777005"/>
            <a:ext cx="33702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000" dirty="0"/>
              <a:t>Si dà agli alunni l’opportunità di studiare </a:t>
            </a:r>
          </a:p>
          <a:p>
            <a:pPr algn="ctr" eaLnBrk="1" hangingPunct="1"/>
            <a:r>
              <a:rPr lang="it-IT" altLang="it-IT" sz="2000" dirty="0"/>
              <a:t>nel triennio uno </a:t>
            </a:r>
          </a:p>
          <a:p>
            <a:pPr algn="ctr" eaLnBrk="1" hangingPunct="1"/>
            <a:r>
              <a:rPr lang="it-IT" altLang="it-IT" sz="2000" dirty="0"/>
              <a:t>dei seguenti </a:t>
            </a:r>
          </a:p>
          <a:p>
            <a:pPr algn="ctr" eaLnBrk="1" hangingPunct="1"/>
            <a:r>
              <a:rPr lang="it-IT" altLang="it-IT" sz="2000" dirty="0" smtClean="0"/>
              <a:t>strumenti per tre ore settimanali.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1559</Words>
  <Application>Microsoft Office PowerPoint</Application>
  <PresentationFormat>Personalizzato</PresentationFormat>
  <Paragraphs>298</Paragraphs>
  <Slides>20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Astro</vt:lpstr>
      <vt:lpstr>Elica</vt:lpstr>
      <vt:lpstr>15_Elica</vt:lpstr>
      <vt:lpstr>Presentazione standard di PowerPoint</vt:lpstr>
      <vt:lpstr>FINALITA’ OPEN DAY</vt:lpstr>
      <vt:lpstr>La scuola è di tutti e di ciascuno </vt:lpstr>
      <vt:lpstr>Cosa si sta facendo concretamente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INDIRIZZO MUSICALE SEDE APICE</vt:lpstr>
      <vt:lpstr>COSA C'È DA SAPERE SULL'INDIRIZZO MUSICALE</vt:lpstr>
      <vt:lpstr>Presentazione standard di PowerPoint</vt:lpstr>
      <vt:lpstr>Presentazione standard di PowerPoint</vt:lpstr>
      <vt:lpstr>Questo istituto è proiettato verso un lavoro di squadra  </vt:lpstr>
      <vt:lpstr>Presentazione standard di PowerPoint</vt:lpstr>
      <vt:lpstr>Come iscrivere il  proprio figlio alla scuola secondaria di I grado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Isabella Sateriale</dc:creator>
  <cp:lastModifiedBy>giova</cp:lastModifiedBy>
  <cp:revision>158</cp:revision>
  <dcterms:created xsi:type="dcterms:W3CDTF">2015-11-08T14:06:13Z</dcterms:created>
  <dcterms:modified xsi:type="dcterms:W3CDTF">2023-01-05T11:51:00Z</dcterms:modified>
</cp:coreProperties>
</file>